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4"/>
  </p:notesMasterIdLst>
  <p:sldIdLst>
    <p:sldId id="324" r:id="rId2"/>
    <p:sldId id="257" r:id="rId3"/>
    <p:sldId id="335" r:id="rId4"/>
    <p:sldId id="340" r:id="rId5"/>
    <p:sldId id="341" r:id="rId6"/>
    <p:sldId id="300" r:id="rId7"/>
    <p:sldId id="331" r:id="rId8"/>
    <p:sldId id="333" r:id="rId9"/>
    <p:sldId id="334" r:id="rId10"/>
    <p:sldId id="332" r:id="rId11"/>
    <p:sldId id="342" r:id="rId12"/>
    <p:sldId id="343" r:id="rId13"/>
    <p:sldId id="258" r:id="rId14"/>
    <p:sldId id="310" r:id="rId15"/>
    <p:sldId id="329" r:id="rId16"/>
    <p:sldId id="328" r:id="rId17"/>
    <p:sldId id="311" r:id="rId18"/>
    <p:sldId id="313" r:id="rId19"/>
    <p:sldId id="314" r:id="rId20"/>
    <p:sldId id="317" r:id="rId21"/>
    <p:sldId id="322" r:id="rId22"/>
    <p:sldId id="323" r:id="rId23"/>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69A6A"/>
    <a:srgbClr val="8F72A4"/>
    <a:srgbClr val="9493A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5" d="100"/>
          <a:sy n="95" d="100"/>
        </p:scale>
        <p:origin x="-199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cs typeface="Arial" charset="0"/>
              </a:defRPr>
            </a:lvl1pPr>
          </a:lstStyle>
          <a:p>
            <a:pPr>
              <a:defRPr/>
            </a:pPr>
            <a:fld id="{88323CA5-412D-4F4E-87CF-B866076805F0}" type="datetimeFigureOut">
              <a:rPr lang="es-MX"/>
              <a:pPr>
                <a:defRPr/>
              </a:pPr>
              <a:t>07/10/13</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cs typeface="Arial" charset="0"/>
              </a:defRPr>
            </a:lvl1pPr>
          </a:lstStyle>
          <a:p>
            <a:pPr>
              <a:defRPr/>
            </a:pPr>
            <a:fld id="{544B1FE3-74B2-8548-BFCF-63B3BBB91808}" type="slidenum">
              <a:rPr lang="es-MX"/>
              <a:pPr>
                <a:defRPr/>
              </a:pPr>
              <a:t>‹Nr.›</a:t>
            </a:fld>
            <a:endParaRPr lang="es-MX"/>
          </a:p>
        </p:txBody>
      </p:sp>
    </p:spTree>
    <p:extLst>
      <p:ext uri="{BB962C8B-B14F-4D97-AF65-F5344CB8AC3E}">
        <p14:creationId xmlns:p14="http://schemas.microsoft.com/office/powerpoint/2010/main" val="8598677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ES">
              <a:latin typeface="Calibri" charset="0"/>
            </a:endParaRPr>
          </a:p>
        </p:txBody>
      </p:sp>
      <p:sp>
        <p:nvSpPr>
          <p:cNvPr id="16387"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7F9A5BF-FD23-B041-A33B-E9BDD07C9023}" type="slidenum">
              <a:rPr lang="es-MX" sz="1200">
                <a:latin typeface="Calibri" charset="0"/>
              </a:rPr>
              <a:pPr eaLnBrk="1" hangingPunct="1"/>
              <a:t>2</a:t>
            </a:fld>
            <a:endParaRPr lang="es-MX"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ES">
              <a:latin typeface="Calibri" charset="0"/>
            </a:endParaRPr>
          </a:p>
        </p:txBody>
      </p:sp>
      <p:sp>
        <p:nvSpPr>
          <p:cNvPr id="16387"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7F9A5BF-FD23-B041-A33B-E9BDD07C9023}" type="slidenum">
              <a:rPr lang="es-MX" sz="1200">
                <a:latin typeface="Calibri" charset="0"/>
              </a:rPr>
              <a:pPr eaLnBrk="1" hangingPunct="1"/>
              <a:t>3</a:t>
            </a:fld>
            <a:endParaRPr lang="es-MX"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ES">
              <a:latin typeface="Calibri" charset="0"/>
            </a:endParaRPr>
          </a:p>
        </p:txBody>
      </p:sp>
      <p:sp>
        <p:nvSpPr>
          <p:cNvPr id="22531" name="3 Marcador de número de diapositiva"/>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fld id="{E481BC34-05D3-D74F-A540-70401F8F152C}" type="slidenum">
              <a:rPr lang="es-MX" sz="1200">
                <a:latin typeface="Calibri" charset="0"/>
              </a:rPr>
              <a:pPr algn="r" eaLnBrk="1" hangingPunct="1"/>
              <a:t>4</a:t>
            </a:fld>
            <a:endParaRPr lang="es-MX"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s-ES">
              <a:latin typeface="Calibri" charset="0"/>
            </a:endParaRPr>
          </a:p>
        </p:txBody>
      </p:sp>
      <p:sp>
        <p:nvSpPr>
          <p:cNvPr id="18435"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F58607A-5D27-4841-B2E2-63F68AACC117}" type="slidenum">
              <a:rPr lang="es-MX" sz="1200">
                <a:latin typeface="Calibri" charset="0"/>
              </a:rPr>
              <a:pPr eaLnBrk="1" hangingPunct="1"/>
              <a:t>6</a:t>
            </a:fld>
            <a:endParaRPr lang="es-MX"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7 Redondear rectángulo de esquina diagonal"/>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Título"/>
          <p:cNvSpPr>
            <a:spLocks noGrp="1"/>
          </p:cNvSpPr>
          <p:nvPr>
            <p:ph type="ctrTitle"/>
          </p:nvPr>
        </p:nvSpPr>
        <p:spPr>
          <a:xfrm>
            <a:off x="464234" y="381001"/>
            <a:ext cx="8229600" cy="2209800"/>
          </a:xfrm>
        </p:spPr>
        <p:txBody>
          <a:bodyPr lIns="45720" rIns="228600"/>
          <a:lstStyle>
            <a:lvl1pPr marL="0" algn="r">
              <a:defRPr sz="4800"/>
            </a:lvl1pPr>
            <a:extLst/>
          </a:lstStyle>
          <a:p>
            <a:r>
              <a:rPr lang="es-ES" smtClean="0"/>
              <a:t>Haga clic para modificar el estilo de título del patrón</a:t>
            </a:r>
            <a:endParaRPr lang="en-US"/>
          </a:p>
        </p:txBody>
      </p:sp>
      <p:sp>
        <p:nvSpPr>
          <p:cNvPr id="9" name="8 Subtítulo"/>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5" name="9 Marcador de fecha"/>
          <p:cNvSpPr>
            <a:spLocks noGrp="1"/>
          </p:cNvSpPr>
          <p:nvPr>
            <p:ph type="dt" sz="half" idx="10"/>
          </p:nvPr>
        </p:nvSpPr>
        <p:spPr>
          <a:xfrm>
            <a:off x="5562600" y="6508750"/>
            <a:ext cx="3001963" cy="274638"/>
          </a:xfrm>
        </p:spPr>
        <p:txBody>
          <a:bodyPr/>
          <a:lstStyle>
            <a:lvl1pPr>
              <a:defRPr/>
            </a:lvl1pPr>
          </a:lstStyle>
          <a:p>
            <a:pPr>
              <a:defRPr/>
            </a:pPr>
            <a:fld id="{FC15842E-56A8-9B4A-8497-80EB8BB29987}" type="datetimeFigureOut">
              <a:rPr lang="es-MX"/>
              <a:pPr>
                <a:defRPr/>
              </a:pPr>
              <a:t>07/10/13</a:t>
            </a:fld>
            <a:endParaRPr lang="es-MX"/>
          </a:p>
        </p:txBody>
      </p:sp>
      <p:sp>
        <p:nvSpPr>
          <p:cNvPr id="6" name="10 Marcador de número de diapositiva"/>
          <p:cNvSpPr>
            <a:spLocks noGrp="1"/>
          </p:cNvSpPr>
          <p:nvPr>
            <p:ph type="sldNum" sz="quarter" idx="11"/>
          </p:nvPr>
        </p:nvSpPr>
        <p:spPr>
          <a:xfrm>
            <a:off x="8639175" y="6508750"/>
            <a:ext cx="463550" cy="274638"/>
          </a:xfrm>
        </p:spPr>
        <p:txBody>
          <a:bodyPr/>
          <a:lstStyle>
            <a:lvl1pPr>
              <a:defRPr/>
            </a:lvl1pPr>
          </a:lstStyle>
          <a:p>
            <a:pPr>
              <a:defRPr/>
            </a:pPr>
            <a:fld id="{00C2770E-80BB-FB4F-A8CF-3560BDFD1A39}" type="slidenum">
              <a:rPr lang="es-MX"/>
              <a:pPr>
                <a:defRPr/>
              </a:pPr>
              <a:t>‹Nr.›</a:t>
            </a:fld>
            <a:endParaRPr lang="es-MX"/>
          </a:p>
        </p:txBody>
      </p:sp>
      <p:sp>
        <p:nvSpPr>
          <p:cNvPr id="7" name="11 Marcador de pie de página"/>
          <p:cNvSpPr>
            <a:spLocks noGrp="1"/>
          </p:cNvSpPr>
          <p:nvPr>
            <p:ph type="ftr" sz="quarter" idx="12"/>
          </p:nvPr>
        </p:nvSpPr>
        <p:spPr>
          <a:xfrm>
            <a:off x="1600200" y="6508750"/>
            <a:ext cx="3906838" cy="274638"/>
          </a:xfrm>
        </p:spPr>
        <p:txBody>
          <a:bodyPr vert="horz" rtlCol="0"/>
          <a:lstStyle>
            <a:lvl1pPr>
              <a:defRPr/>
            </a:lvl1pPr>
            <a:extLst/>
          </a:lstStyle>
          <a:p>
            <a:pPr>
              <a:defRPr/>
            </a:pPr>
            <a:endParaRPr lang="es-MX"/>
          </a:p>
        </p:txBody>
      </p:sp>
    </p:spTree>
    <p:extLst>
      <p:ext uri="{BB962C8B-B14F-4D97-AF65-F5344CB8AC3E}">
        <p14:creationId xmlns:p14="http://schemas.microsoft.com/office/powerpoint/2010/main" val="1900102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 Marcador de pie de página"/>
          <p:cNvSpPr>
            <a:spLocks noGrp="1"/>
          </p:cNvSpPr>
          <p:nvPr>
            <p:ph type="ftr" sz="quarter" idx="10"/>
          </p:nvPr>
        </p:nvSpPr>
        <p:spPr/>
        <p:txBody>
          <a:bodyPr/>
          <a:lstStyle>
            <a:lvl1pPr>
              <a:defRPr/>
            </a:lvl1pPr>
          </a:lstStyle>
          <a:p>
            <a:pPr>
              <a:defRPr/>
            </a:pPr>
            <a:endParaRPr lang="es-MX"/>
          </a:p>
        </p:txBody>
      </p:sp>
      <p:sp>
        <p:nvSpPr>
          <p:cNvPr id="5" name="13 Marcador de fecha"/>
          <p:cNvSpPr>
            <a:spLocks noGrp="1"/>
          </p:cNvSpPr>
          <p:nvPr>
            <p:ph type="dt" sz="half" idx="11"/>
          </p:nvPr>
        </p:nvSpPr>
        <p:spPr/>
        <p:txBody>
          <a:bodyPr/>
          <a:lstStyle>
            <a:lvl1pPr>
              <a:defRPr/>
            </a:lvl1pPr>
          </a:lstStyle>
          <a:p>
            <a:pPr>
              <a:defRPr/>
            </a:pPr>
            <a:fld id="{49D45394-7835-764A-9BEA-56F9E4EDF859}" type="datetimeFigureOut">
              <a:rPr lang="es-MX"/>
              <a:pPr>
                <a:defRPr/>
              </a:pPr>
              <a:t>07/10/13</a:t>
            </a:fld>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87401530-0326-1840-9D31-28E900362DE2}" type="slidenum">
              <a:rPr lang="es-MX"/>
              <a:pPr>
                <a:defRPr/>
              </a:pPr>
              <a:t>‹Nr.›</a:t>
            </a:fld>
            <a:endParaRPr lang="es-MX"/>
          </a:p>
        </p:txBody>
      </p:sp>
    </p:spTree>
    <p:extLst>
      <p:ext uri="{BB962C8B-B14F-4D97-AF65-F5344CB8AC3E}">
        <p14:creationId xmlns:p14="http://schemas.microsoft.com/office/powerpoint/2010/main" val="441931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lvl1pPr algn="l">
              <a:defRPr/>
            </a:lvl1pPr>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 Marcador de pie de página"/>
          <p:cNvSpPr>
            <a:spLocks noGrp="1"/>
          </p:cNvSpPr>
          <p:nvPr>
            <p:ph type="ftr" sz="quarter" idx="10"/>
          </p:nvPr>
        </p:nvSpPr>
        <p:spPr/>
        <p:txBody>
          <a:bodyPr/>
          <a:lstStyle>
            <a:lvl1pPr>
              <a:defRPr/>
            </a:lvl1pPr>
          </a:lstStyle>
          <a:p>
            <a:pPr>
              <a:defRPr/>
            </a:pPr>
            <a:endParaRPr lang="es-MX"/>
          </a:p>
        </p:txBody>
      </p:sp>
      <p:sp>
        <p:nvSpPr>
          <p:cNvPr id="5" name="13 Marcador de fecha"/>
          <p:cNvSpPr>
            <a:spLocks noGrp="1"/>
          </p:cNvSpPr>
          <p:nvPr>
            <p:ph type="dt" sz="half" idx="11"/>
          </p:nvPr>
        </p:nvSpPr>
        <p:spPr/>
        <p:txBody>
          <a:bodyPr/>
          <a:lstStyle>
            <a:lvl1pPr>
              <a:defRPr/>
            </a:lvl1pPr>
          </a:lstStyle>
          <a:p>
            <a:pPr>
              <a:defRPr/>
            </a:pPr>
            <a:fld id="{6E0D3E33-C7F0-204F-A44F-FC2DC97E3438}" type="datetimeFigureOut">
              <a:rPr lang="es-MX"/>
              <a:pPr>
                <a:defRPr/>
              </a:pPr>
              <a:t>07/10/13</a:t>
            </a:fld>
            <a:endParaRPr lang="es-MX"/>
          </a:p>
        </p:txBody>
      </p:sp>
      <p:sp>
        <p:nvSpPr>
          <p:cNvPr id="6" name="22 Marcador de número de diapositiva"/>
          <p:cNvSpPr>
            <a:spLocks noGrp="1"/>
          </p:cNvSpPr>
          <p:nvPr>
            <p:ph type="sldNum" sz="quarter" idx="12"/>
          </p:nvPr>
        </p:nvSpPr>
        <p:spPr/>
        <p:txBody>
          <a:bodyPr/>
          <a:lstStyle>
            <a:lvl1pPr>
              <a:defRPr/>
            </a:lvl1pPr>
          </a:lstStyle>
          <a:p>
            <a:pPr>
              <a:defRPr/>
            </a:pPr>
            <a:fld id="{F3F3A780-6EF4-2743-9A38-507DF783B76B}" type="slidenum">
              <a:rPr lang="es-MX"/>
              <a:pPr>
                <a:defRPr/>
              </a:pPr>
              <a:t>‹Nr.›</a:t>
            </a:fld>
            <a:endParaRPr lang="es-MX"/>
          </a:p>
        </p:txBody>
      </p:sp>
    </p:spTree>
    <p:extLst>
      <p:ext uri="{BB962C8B-B14F-4D97-AF65-F5344CB8AC3E}">
        <p14:creationId xmlns:p14="http://schemas.microsoft.com/office/powerpoint/2010/main" val="245150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7 Rectángulo"/>
          <p:cNvSpPr>
            <a:spLocks noChangeArrowheads="1"/>
          </p:cNvSpPr>
          <p:nvPr/>
        </p:nvSpPr>
        <p:spPr bwMode="auto">
          <a:xfrm>
            <a:off x="588963" y="1423988"/>
            <a:ext cx="8001000"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ctr"/>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3 Marcador de fecha"/>
          <p:cNvSpPr>
            <a:spLocks noGrp="1"/>
          </p:cNvSpPr>
          <p:nvPr>
            <p:ph type="dt" sz="half" idx="10"/>
          </p:nvPr>
        </p:nvSpPr>
        <p:spPr/>
        <p:txBody>
          <a:bodyPr/>
          <a:lstStyle>
            <a:lvl1pPr>
              <a:defRPr/>
            </a:lvl1pPr>
          </a:lstStyle>
          <a:p>
            <a:pPr>
              <a:defRPr/>
            </a:pPr>
            <a:fld id="{E001483E-E9A9-2D46-AEFB-AC16700E9E84}" type="datetimeFigureOut">
              <a:rPr lang="es-MX"/>
              <a:pPr>
                <a:defRPr/>
              </a:pPr>
              <a:t>07/10/13</a:t>
            </a:fld>
            <a:endParaRPr lang="es-MX"/>
          </a:p>
        </p:txBody>
      </p:sp>
      <p:sp>
        <p:nvSpPr>
          <p:cNvPr id="6" name="4 Marcador de pie de página"/>
          <p:cNvSpPr>
            <a:spLocks noGrp="1"/>
          </p:cNvSpPr>
          <p:nvPr>
            <p:ph type="ftr" sz="quarter" idx="11"/>
          </p:nvPr>
        </p:nvSpPr>
        <p:spPr/>
        <p:txBody>
          <a:bodyPr/>
          <a:lstStyle>
            <a:lvl1pPr>
              <a:defRPr/>
            </a:lvl1pPr>
            <a:extLst/>
          </a:lstStyle>
          <a:p>
            <a:pPr>
              <a:defRPr/>
            </a:pPr>
            <a:endParaRPr lang="es-MX"/>
          </a:p>
        </p:txBody>
      </p:sp>
      <p:sp>
        <p:nvSpPr>
          <p:cNvPr id="7" name="5 Marcador de número de diapositiva"/>
          <p:cNvSpPr>
            <a:spLocks noGrp="1"/>
          </p:cNvSpPr>
          <p:nvPr>
            <p:ph type="sldNum" sz="quarter" idx="12"/>
          </p:nvPr>
        </p:nvSpPr>
        <p:spPr/>
        <p:txBody>
          <a:bodyPr/>
          <a:lstStyle>
            <a:lvl1pPr>
              <a:defRPr/>
            </a:lvl1pPr>
          </a:lstStyle>
          <a:p>
            <a:pPr>
              <a:defRPr/>
            </a:pPr>
            <a:fld id="{DD870207-FC71-1045-ACFB-E62C03FF840D}" type="slidenum">
              <a:rPr lang="es-MX"/>
              <a:pPr>
                <a:defRPr/>
              </a:pPr>
              <a:t>‹Nr.›</a:t>
            </a:fld>
            <a:endParaRPr lang="es-MX"/>
          </a:p>
        </p:txBody>
      </p:sp>
    </p:spTree>
    <p:extLst>
      <p:ext uri="{BB962C8B-B14F-4D97-AF65-F5344CB8AC3E}">
        <p14:creationId xmlns:p14="http://schemas.microsoft.com/office/powerpoint/2010/main" val="4088441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4" name="7 Rectángulo"/>
          <p:cNvSpPr>
            <a:spLocks noChangeArrowheads="1"/>
          </p:cNvSpPr>
          <p:nvPr/>
        </p:nvSpPr>
        <p:spPr bwMode="auto">
          <a:xfrm>
            <a:off x="1000125" y="3267075"/>
            <a:ext cx="7407275"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ctr"/>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5" name="7 Marcador de fecha"/>
          <p:cNvSpPr>
            <a:spLocks noGrp="1"/>
          </p:cNvSpPr>
          <p:nvPr>
            <p:ph type="dt" sz="half" idx="10"/>
          </p:nvPr>
        </p:nvSpPr>
        <p:spPr>
          <a:xfrm>
            <a:off x="5562600" y="6513513"/>
            <a:ext cx="3001963" cy="274637"/>
          </a:xfrm>
        </p:spPr>
        <p:txBody>
          <a:bodyPr/>
          <a:lstStyle>
            <a:lvl1pPr>
              <a:defRPr/>
            </a:lvl1pPr>
          </a:lstStyle>
          <a:p>
            <a:pPr>
              <a:defRPr/>
            </a:pPr>
            <a:fld id="{A4D84BE5-4BC3-F244-987A-6C1C64525D11}" type="datetimeFigureOut">
              <a:rPr lang="es-MX"/>
              <a:pPr>
                <a:defRPr/>
              </a:pPr>
              <a:t>07/10/13</a:t>
            </a:fld>
            <a:endParaRPr lang="es-MX"/>
          </a:p>
        </p:txBody>
      </p:sp>
      <p:sp>
        <p:nvSpPr>
          <p:cNvPr id="6" name="8 Marcador de número de diapositiva"/>
          <p:cNvSpPr>
            <a:spLocks noGrp="1"/>
          </p:cNvSpPr>
          <p:nvPr>
            <p:ph type="sldNum" sz="quarter" idx="11"/>
          </p:nvPr>
        </p:nvSpPr>
        <p:spPr>
          <a:xfrm>
            <a:off x="8639175" y="6513513"/>
            <a:ext cx="463550" cy="274637"/>
          </a:xfrm>
        </p:spPr>
        <p:txBody>
          <a:bodyPr/>
          <a:lstStyle>
            <a:lvl1pPr>
              <a:defRPr/>
            </a:lvl1pPr>
          </a:lstStyle>
          <a:p>
            <a:pPr>
              <a:defRPr/>
            </a:pPr>
            <a:fld id="{8E8FFDD3-7115-814A-B7D6-8B8AACD64129}" type="slidenum">
              <a:rPr lang="es-MX"/>
              <a:pPr>
                <a:defRPr/>
              </a:pPr>
              <a:t>‹Nr.›</a:t>
            </a:fld>
            <a:endParaRPr lang="es-MX"/>
          </a:p>
        </p:txBody>
      </p:sp>
      <p:sp>
        <p:nvSpPr>
          <p:cNvPr id="7" name="9 Marcador de pie de página"/>
          <p:cNvSpPr>
            <a:spLocks noGrp="1"/>
          </p:cNvSpPr>
          <p:nvPr>
            <p:ph type="ftr" sz="quarter" idx="12"/>
          </p:nvPr>
        </p:nvSpPr>
        <p:spPr>
          <a:xfrm>
            <a:off x="1600200" y="6513513"/>
            <a:ext cx="3906838" cy="274637"/>
          </a:xfrm>
        </p:spPr>
        <p:txBody>
          <a:bodyPr vert="horz" rtlCol="0"/>
          <a:lstStyle>
            <a:lvl1pPr>
              <a:defRPr/>
            </a:lvl1pPr>
            <a:extLst/>
          </a:lstStyle>
          <a:p>
            <a:pPr>
              <a:defRPr/>
            </a:pPr>
            <a:endParaRPr lang="es-MX"/>
          </a:p>
        </p:txBody>
      </p:sp>
    </p:spTree>
    <p:extLst>
      <p:ext uri="{BB962C8B-B14F-4D97-AF65-F5344CB8AC3E}">
        <p14:creationId xmlns:p14="http://schemas.microsoft.com/office/powerpoint/2010/main" val="84667862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7 Rectángulo"/>
          <p:cNvSpPr>
            <a:spLocks noChangeArrowheads="1"/>
          </p:cNvSpPr>
          <p:nvPr/>
        </p:nvSpPr>
        <p:spPr bwMode="auto">
          <a:xfrm>
            <a:off x="588963" y="1423988"/>
            <a:ext cx="8001000"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ctr"/>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4 Marcador de fecha"/>
          <p:cNvSpPr>
            <a:spLocks noGrp="1"/>
          </p:cNvSpPr>
          <p:nvPr>
            <p:ph type="dt" sz="half" idx="10"/>
          </p:nvPr>
        </p:nvSpPr>
        <p:spPr/>
        <p:txBody>
          <a:bodyPr/>
          <a:lstStyle>
            <a:lvl1pPr>
              <a:defRPr/>
            </a:lvl1pPr>
          </a:lstStyle>
          <a:p>
            <a:pPr>
              <a:defRPr/>
            </a:pPr>
            <a:fld id="{FA7BDFE2-2A46-8541-826D-094D93338018}" type="datetimeFigureOut">
              <a:rPr lang="es-MX"/>
              <a:pPr>
                <a:defRPr/>
              </a:pPr>
              <a:t>07/10/13</a:t>
            </a:fld>
            <a:endParaRPr lang="es-MX"/>
          </a:p>
        </p:txBody>
      </p:sp>
      <p:sp>
        <p:nvSpPr>
          <p:cNvPr id="7" name="5 Marcador de pie de página"/>
          <p:cNvSpPr>
            <a:spLocks noGrp="1"/>
          </p:cNvSpPr>
          <p:nvPr>
            <p:ph type="ftr" sz="quarter" idx="11"/>
          </p:nvPr>
        </p:nvSpPr>
        <p:spPr/>
        <p:txBody>
          <a:bodyPr/>
          <a:lstStyle>
            <a:lvl1pPr>
              <a:defRPr/>
            </a:lvl1pPr>
            <a:extLst/>
          </a:lstStyle>
          <a:p>
            <a:pPr>
              <a:defRPr/>
            </a:pPr>
            <a:endParaRPr lang="es-MX"/>
          </a:p>
        </p:txBody>
      </p:sp>
      <p:sp>
        <p:nvSpPr>
          <p:cNvPr id="8" name="6 Marcador de número de diapositiva"/>
          <p:cNvSpPr>
            <a:spLocks noGrp="1"/>
          </p:cNvSpPr>
          <p:nvPr>
            <p:ph type="sldNum" sz="quarter" idx="12"/>
          </p:nvPr>
        </p:nvSpPr>
        <p:spPr>
          <a:xfrm>
            <a:off x="8640763" y="6515100"/>
            <a:ext cx="465137" cy="273050"/>
          </a:xfrm>
        </p:spPr>
        <p:txBody>
          <a:bodyPr/>
          <a:lstStyle>
            <a:lvl1pPr>
              <a:defRPr/>
            </a:lvl1pPr>
          </a:lstStyle>
          <a:p>
            <a:pPr>
              <a:defRPr/>
            </a:pPr>
            <a:fld id="{29935BF5-6BDD-7B41-B381-2C626ACEE7E7}" type="slidenum">
              <a:rPr lang="es-MX"/>
              <a:pPr>
                <a:defRPr/>
              </a:pPr>
              <a:t>‹Nr.›</a:t>
            </a:fld>
            <a:endParaRPr lang="es-MX"/>
          </a:p>
        </p:txBody>
      </p:sp>
    </p:spTree>
    <p:extLst>
      <p:ext uri="{BB962C8B-B14F-4D97-AF65-F5344CB8AC3E}">
        <p14:creationId xmlns:p14="http://schemas.microsoft.com/office/powerpoint/2010/main" val="1986355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7 Rectángulo"/>
          <p:cNvSpPr>
            <a:spLocks noChangeArrowheads="1"/>
          </p:cNvSpPr>
          <p:nvPr/>
        </p:nvSpPr>
        <p:spPr bwMode="auto">
          <a:xfrm>
            <a:off x="617538" y="2165350"/>
            <a:ext cx="3748087"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b"/>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8" name="8 Rectángulo"/>
          <p:cNvSpPr>
            <a:spLocks noChangeArrowheads="1"/>
          </p:cNvSpPr>
          <p:nvPr/>
        </p:nvSpPr>
        <p:spPr bwMode="auto">
          <a:xfrm>
            <a:off x="4800600" y="2165350"/>
            <a:ext cx="3749675"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b"/>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a:xfrm>
            <a:off x="457200" y="251948"/>
            <a:ext cx="82296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9" name="6 Marcador de fecha"/>
          <p:cNvSpPr>
            <a:spLocks noGrp="1"/>
          </p:cNvSpPr>
          <p:nvPr>
            <p:ph type="dt" sz="half" idx="10"/>
          </p:nvPr>
        </p:nvSpPr>
        <p:spPr/>
        <p:txBody>
          <a:bodyPr/>
          <a:lstStyle>
            <a:lvl1pPr>
              <a:defRPr/>
            </a:lvl1pPr>
          </a:lstStyle>
          <a:p>
            <a:pPr>
              <a:defRPr/>
            </a:pPr>
            <a:fld id="{031A20EA-F9E3-6D4D-B931-D80C27112E41}" type="datetimeFigureOut">
              <a:rPr lang="es-MX"/>
              <a:pPr>
                <a:defRPr/>
              </a:pPr>
              <a:t>07/10/13</a:t>
            </a:fld>
            <a:endParaRPr lang="es-MX"/>
          </a:p>
        </p:txBody>
      </p:sp>
      <p:sp>
        <p:nvSpPr>
          <p:cNvPr id="10" name="7 Marcador de pie de página"/>
          <p:cNvSpPr>
            <a:spLocks noGrp="1"/>
          </p:cNvSpPr>
          <p:nvPr>
            <p:ph type="ftr" sz="quarter" idx="11"/>
          </p:nvPr>
        </p:nvSpPr>
        <p:spPr/>
        <p:txBody>
          <a:bodyPr/>
          <a:lstStyle>
            <a:lvl1pPr>
              <a:defRPr/>
            </a:lvl1pPr>
            <a:extLst/>
          </a:lstStyle>
          <a:p>
            <a:pPr>
              <a:defRPr/>
            </a:pPr>
            <a:endParaRPr lang="es-MX"/>
          </a:p>
        </p:txBody>
      </p:sp>
      <p:sp>
        <p:nvSpPr>
          <p:cNvPr id="11" name="8 Marcador de número de diapositiva"/>
          <p:cNvSpPr>
            <a:spLocks noGrp="1"/>
          </p:cNvSpPr>
          <p:nvPr>
            <p:ph type="sldNum" sz="quarter" idx="12"/>
          </p:nvPr>
        </p:nvSpPr>
        <p:spPr>
          <a:xfrm>
            <a:off x="8640763" y="6515100"/>
            <a:ext cx="465137" cy="273050"/>
          </a:xfrm>
        </p:spPr>
        <p:txBody>
          <a:bodyPr/>
          <a:lstStyle>
            <a:lvl1pPr>
              <a:defRPr/>
            </a:lvl1pPr>
          </a:lstStyle>
          <a:p>
            <a:pPr>
              <a:defRPr/>
            </a:pPr>
            <a:fld id="{78270C6A-270B-8844-894C-3EE5F10DF47F}" type="slidenum">
              <a:rPr lang="es-MX"/>
              <a:pPr>
                <a:defRPr/>
              </a:pPr>
              <a:t>‹Nr.›</a:t>
            </a:fld>
            <a:endParaRPr lang="es-MX"/>
          </a:p>
        </p:txBody>
      </p:sp>
    </p:spTree>
    <p:extLst>
      <p:ext uri="{BB962C8B-B14F-4D97-AF65-F5344CB8AC3E}">
        <p14:creationId xmlns:p14="http://schemas.microsoft.com/office/powerpoint/2010/main" val="4006295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7 Rectángulo"/>
          <p:cNvSpPr>
            <a:spLocks noChangeArrowheads="1"/>
          </p:cNvSpPr>
          <p:nvPr/>
        </p:nvSpPr>
        <p:spPr bwMode="auto">
          <a:xfrm>
            <a:off x="588963" y="1423988"/>
            <a:ext cx="8001000"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ctr"/>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a:xfrm>
            <a:off x="457200" y="253218"/>
            <a:ext cx="8229600" cy="1143000"/>
          </a:xfrm>
        </p:spPr>
        <p:txBody>
          <a:bodyPr/>
          <a:lstStyle>
            <a:extLst/>
          </a:lstStyle>
          <a:p>
            <a:r>
              <a:rPr lang="es-ES" smtClean="0"/>
              <a:t>Haga clic para modificar el estilo de título del patrón</a:t>
            </a:r>
            <a:endParaRPr lang="en-US"/>
          </a:p>
        </p:txBody>
      </p:sp>
      <p:sp>
        <p:nvSpPr>
          <p:cNvPr id="4" name="2 Marcador de fecha"/>
          <p:cNvSpPr>
            <a:spLocks noGrp="1"/>
          </p:cNvSpPr>
          <p:nvPr>
            <p:ph type="dt" sz="half" idx="10"/>
          </p:nvPr>
        </p:nvSpPr>
        <p:spPr/>
        <p:txBody>
          <a:bodyPr/>
          <a:lstStyle>
            <a:lvl1pPr>
              <a:defRPr/>
            </a:lvl1pPr>
          </a:lstStyle>
          <a:p>
            <a:pPr>
              <a:defRPr/>
            </a:pPr>
            <a:fld id="{E766F53F-C449-8346-85A3-324A24C71F58}" type="datetimeFigureOut">
              <a:rPr lang="es-MX"/>
              <a:pPr>
                <a:defRPr/>
              </a:pPr>
              <a:t>07/10/13</a:t>
            </a:fld>
            <a:endParaRPr lang="es-MX"/>
          </a:p>
        </p:txBody>
      </p:sp>
      <p:sp>
        <p:nvSpPr>
          <p:cNvPr id="5" name="3 Marcador de pie de página"/>
          <p:cNvSpPr>
            <a:spLocks noGrp="1"/>
          </p:cNvSpPr>
          <p:nvPr>
            <p:ph type="ftr" sz="quarter" idx="11"/>
          </p:nvPr>
        </p:nvSpPr>
        <p:spPr/>
        <p:txBody>
          <a:bodyPr/>
          <a:lstStyle>
            <a:lvl1pPr>
              <a:defRPr/>
            </a:lvl1pPr>
            <a:extLst/>
          </a:lstStyle>
          <a:p>
            <a:pPr>
              <a:defRPr/>
            </a:pPr>
            <a:endParaRPr lang="es-MX"/>
          </a:p>
        </p:txBody>
      </p:sp>
      <p:sp>
        <p:nvSpPr>
          <p:cNvPr id="6" name="4 Marcador de número de diapositiva"/>
          <p:cNvSpPr>
            <a:spLocks noGrp="1"/>
          </p:cNvSpPr>
          <p:nvPr>
            <p:ph type="sldNum" sz="quarter" idx="12"/>
          </p:nvPr>
        </p:nvSpPr>
        <p:spPr/>
        <p:txBody>
          <a:bodyPr/>
          <a:lstStyle>
            <a:lvl1pPr>
              <a:defRPr/>
            </a:lvl1pPr>
          </a:lstStyle>
          <a:p>
            <a:pPr>
              <a:defRPr/>
            </a:pPr>
            <a:fld id="{9311A77D-6B01-8A44-8597-E6E80A368A80}" type="slidenum">
              <a:rPr lang="es-MX"/>
              <a:pPr>
                <a:defRPr/>
              </a:pPr>
              <a:t>‹Nr.›</a:t>
            </a:fld>
            <a:endParaRPr lang="es-MX"/>
          </a:p>
        </p:txBody>
      </p:sp>
    </p:spTree>
    <p:extLst>
      <p:ext uri="{BB962C8B-B14F-4D97-AF65-F5344CB8AC3E}">
        <p14:creationId xmlns:p14="http://schemas.microsoft.com/office/powerpoint/2010/main" val="2904513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2 Marcador de pie de página"/>
          <p:cNvSpPr>
            <a:spLocks noGrp="1"/>
          </p:cNvSpPr>
          <p:nvPr>
            <p:ph type="ftr" sz="quarter" idx="10"/>
          </p:nvPr>
        </p:nvSpPr>
        <p:spPr/>
        <p:txBody>
          <a:bodyPr/>
          <a:lstStyle>
            <a:lvl1pPr>
              <a:defRPr/>
            </a:lvl1pPr>
          </a:lstStyle>
          <a:p>
            <a:pPr>
              <a:defRPr/>
            </a:pPr>
            <a:endParaRPr lang="es-MX"/>
          </a:p>
        </p:txBody>
      </p:sp>
      <p:sp>
        <p:nvSpPr>
          <p:cNvPr id="3" name="13 Marcador de fecha"/>
          <p:cNvSpPr>
            <a:spLocks noGrp="1"/>
          </p:cNvSpPr>
          <p:nvPr>
            <p:ph type="dt" sz="half" idx="11"/>
          </p:nvPr>
        </p:nvSpPr>
        <p:spPr/>
        <p:txBody>
          <a:bodyPr/>
          <a:lstStyle>
            <a:lvl1pPr>
              <a:defRPr/>
            </a:lvl1pPr>
          </a:lstStyle>
          <a:p>
            <a:pPr>
              <a:defRPr/>
            </a:pPr>
            <a:fld id="{44F6724C-7F35-F141-AF6F-4F6EB926C8E1}" type="datetimeFigureOut">
              <a:rPr lang="es-MX"/>
              <a:pPr>
                <a:defRPr/>
              </a:pPr>
              <a:t>07/10/13</a:t>
            </a:fld>
            <a:endParaRPr lang="es-MX"/>
          </a:p>
        </p:txBody>
      </p:sp>
      <p:sp>
        <p:nvSpPr>
          <p:cNvPr id="4" name="22 Marcador de número de diapositiva"/>
          <p:cNvSpPr>
            <a:spLocks noGrp="1"/>
          </p:cNvSpPr>
          <p:nvPr>
            <p:ph type="sldNum" sz="quarter" idx="12"/>
          </p:nvPr>
        </p:nvSpPr>
        <p:spPr/>
        <p:txBody>
          <a:bodyPr/>
          <a:lstStyle>
            <a:lvl1pPr>
              <a:defRPr/>
            </a:lvl1pPr>
          </a:lstStyle>
          <a:p>
            <a:pPr>
              <a:defRPr/>
            </a:pPr>
            <a:fld id="{4B7914B2-6C12-F143-A530-C5B43BD896AC}" type="slidenum">
              <a:rPr lang="es-MX"/>
              <a:pPr>
                <a:defRPr/>
              </a:pPr>
              <a:t>‹Nr.›</a:t>
            </a:fld>
            <a:endParaRPr lang="es-MX"/>
          </a:p>
        </p:txBody>
      </p:sp>
    </p:spTree>
    <p:extLst>
      <p:ext uri="{BB962C8B-B14F-4D97-AF65-F5344CB8AC3E}">
        <p14:creationId xmlns:p14="http://schemas.microsoft.com/office/powerpoint/2010/main" val="384535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5" name="7 Rectángulo"/>
          <p:cNvSpPr>
            <a:spLocks noChangeArrowheads="1"/>
          </p:cNvSpPr>
          <p:nvPr/>
        </p:nvSpPr>
        <p:spPr bwMode="auto">
          <a:xfrm>
            <a:off x="5057775" y="1057275"/>
            <a:ext cx="3748088" cy="9525"/>
          </a:xfrm>
          <a:prstGeom prst="rect">
            <a:avLst/>
          </a:prstGeom>
          <a:solidFill>
            <a:schemeClr val="accent1"/>
          </a:solidFill>
          <a:ln>
            <a:noFill/>
          </a:ln>
          <a:effectLst>
            <a:outerShdw blurRad="63500" dist="12900" dir="5400000" algn="tl" rotWithShape="0">
              <a:srgbClr val="000000">
                <a:alpha val="75000"/>
              </a:srgbClr>
            </a:outerShdw>
          </a:effectLst>
          <a:extLst>
            <a:ext uri="{91240B29-F687-4f45-9708-019B960494DF}">
              <a14:hiddenLine xmlns:a14="http://schemas.microsoft.com/office/drawing/2010/main" w="38100" cap="rnd">
                <a:solidFill>
                  <a:srgbClr val="000000"/>
                </a:solidFill>
                <a:miter lim="800000"/>
                <a:headEnd/>
                <a:tailEnd/>
              </a14:hiddenLine>
            </a:ext>
          </a:extLst>
        </p:spPr>
        <p:txBody>
          <a:bodyPr anchor="ctr"/>
          <a:lstStyle>
            <a:extLst/>
          </a:lstStyle>
          <a:p>
            <a:pPr algn="ctr" fontAlgn="auto">
              <a:spcBef>
                <a:spcPts val="0"/>
              </a:spcBef>
              <a:spcAft>
                <a:spcPts val="0"/>
              </a:spcAft>
              <a:defRPr/>
            </a:pPr>
            <a:endParaRPr lang="en-US">
              <a:solidFill>
                <a:schemeClr val="lt1"/>
              </a:solidFill>
              <a:latin typeface="+mn-lt"/>
              <a:ea typeface="+mn-ea"/>
              <a:cs typeface="+mn-cs"/>
            </a:endParaRPr>
          </a:p>
        </p:txBody>
      </p:sp>
      <p:sp>
        <p:nvSpPr>
          <p:cNvPr id="2" name="1 Título"/>
          <p:cNvSpPr>
            <a:spLocks noGrp="1"/>
          </p:cNvSpPr>
          <p:nvPr>
            <p:ph type="title"/>
          </p:nvPr>
        </p:nvSpPr>
        <p:spPr>
          <a:xfrm>
            <a:off x="4963136" y="304800"/>
            <a:ext cx="3931920" cy="762000"/>
          </a:xfrm>
        </p:spPr>
        <p:txBody>
          <a:bodyPr/>
          <a:lstStyle>
            <a:lvl1pPr marL="0" algn="r">
              <a:buNone/>
              <a:defRPr sz="2000" b="1"/>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8 Marcador de fecha"/>
          <p:cNvSpPr>
            <a:spLocks noGrp="1"/>
          </p:cNvSpPr>
          <p:nvPr>
            <p:ph type="dt" sz="half" idx="10"/>
          </p:nvPr>
        </p:nvSpPr>
        <p:spPr>
          <a:xfrm>
            <a:off x="5562600" y="6513513"/>
            <a:ext cx="3001963" cy="274637"/>
          </a:xfrm>
        </p:spPr>
        <p:txBody>
          <a:bodyPr/>
          <a:lstStyle>
            <a:lvl1pPr>
              <a:defRPr/>
            </a:lvl1pPr>
          </a:lstStyle>
          <a:p>
            <a:pPr>
              <a:defRPr/>
            </a:pPr>
            <a:fld id="{08640425-49E6-F04A-9EB7-0E43C103E089}" type="datetimeFigureOut">
              <a:rPr lang="es-MX"/>
              <a:pPr>
                <a:defRPr/>
              </a:pPr>
              <a:t>07/10/13</a:t>
            </a:fld>
            <a:endParaRPr lang="es-MX"/>
          </a:p>
        </p:txBody>
      </p:sp>
      <p:sp>
        <p:nvSpPr>
          <p:cNvPr id="7" name="9 Marcador de número de diapositiva"/>
          <p:cNvSpPr>
            <a:spLocks noGrp="1"/>
          </p:cNvSpPr>
          <p:nvPr>
            <p:ph type="sldNum" sz="quarter" idx="11"/>
          </p:nvPr>
        </p:nvSpPr>
        <p:spPr>
          <a:xfrm>
            <a:off x="8639175" y="6513513"/>
            <a:ext cx="463550" cy="274637"/>
          </a:xfrm>
        </p:spPr>
        <p:txBody>
          <a:bodyPr/>
          <a:lstStyle>
            <a:lvl1pPr>
              <a:defRPr/>
            </a:lvl1pPr>
          </a:lstStyle>
          <a:p>
            <a:pPr>
              <a:defRPr/>
            </a:pPr>
            <a:fld id="{8EB3C2AC-1B3B-1940-861F-4C142F40B444}" type="slidenum">
              <a:rPr lang="es-MX"/>
              <a:pPr>
                <a:defRPr/>
              </a:pPr>
              <a:t>‹Nr.›</a:t>
            </a:fld>
            <a:endParaRPr lang="es-MX"/>
          </a:p>
        </p:txBody>
      </p:sp>
      <p:sp>
        <p:nvSpPr>
          <p:cNvPr id="8" name="10 Marcador de pie de página"/>
          <p:cNvSpPr>
            <a:spLocks noGrp="1"/>
          </p:cNvSpPr>
          <p:nvPr>
            <p:ph type="ftr" sz="quarter" idx="12"/>
          </p:nvPr>
        </p:nvSpPr>
        <p:spPr>
          <a:xfrm>
            <a:off x="1600200" y="6513513"/>
            <a:ext cx="3906838" cy="274637"/>
          </a:xfrm>
        </p:spPr>
        <p:txBody>
          <a:bodyPr vert="horz" rtlCol="0"/>
          <a:lstStyle>
            <a:lvl1pPr>
              <a:defRPr/>
            </a:lvl1pPr>
            <a:extLst/>
          </a:lstStyle>
          <a:p>
            <a:pPr>
              <a:defRPr/>
            </a:pPr>
            <a:endParaRPr lang="es-MX"/>
          </a:p>
        </p:txBody>
      </p:sp>
    </p:spTree>
    <p:extLst>
      <p:ext uri="{BB962C8B-B14F-4D97-AF65-F5344CB8AC3E}">
        <p14:creationId xmlns:p14="http://schemas.microsoft.com/office/powerpoint/2010/main" val="4182494107"/>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040443" y="4724400"/>
            <a:ext cx="5486400" cy="664536"/>
          </a:xfrm>
        </p:spPr>
        <p:txBody>
          <a:bodyPr/>
          <a:lstStyle>
            <a:lvl1pPr marL="0" algn="r">
              <a:buNone/>
              <a:defRPr sz="2000" b="1"/>
            </a:lvl1pPr>
            <a:extLst/>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13" name="12 Marcador de posición de imagen"/>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es-ES" noProof="0" smtClean="0"/>
              <a:t>Haga clic en el icono para agregar una imagen</a:t>
            </a:r>
            <a:endParaRPr lang="en-US" noProof="0" dirty="0"/>
          </a:p>
        </p:txBody>
      </p:sp>
      <p:sp>
        <p:nvSpPr>
          <p:cNvPr id="5" name="7 Marcador de fecha"/>
          <p:cNvSpPr>
            <a:spLocks noGrp="1"/>
          </p:cNvSpPr>
          <p:nvPr>
            <p:ph type="dt" sz="half" idx="10"/>
          </p:nvPr>
        </p:nvSpPr>
        <p:spPr>
          <a:xfrm>
            <a:off x="5562600" y="6508750"/>
            <a:ext cx="3001963" cy="274638"/>
          </a:xfrm>
        </p:spPr>
        <p:txBody>
          <a:bodyPr/>
          <a:lstStyle>
            <a:lvl1pPr>
              <a:defRPr/>
            </a:lvl1pPr>
          </a:lstStyle>
          <a:p>
            <a:pPr>
              <a:defRPr/>
            </a:pPr>
            <a:fld id="{D4CDABA7-6AED-3447-AB2E-F4835FF2AA11}" type="datetimeFigureOut">
              <a:rPr lang="es-MX"/>
              <a:pPr>
                <a:defRPr/>
              </a:pPr>
              <a:t>07/10/13</a:t>
            </a:fld>
            <a:endParaRPr lang="es-MX"/>
          </a:p>
        </p:txBody>
      </p:sp>
      <p:sp>
        <p:nvSpPr>
          <p:cNvPr id="6" name="8 Marcador de número de diapositiva"/>
          <p:cNvSpPr>
            <a:spLocks noGrp="1"/>
          </p:cNvSpPr>
          <p:nvPr>
            <p:ph type="sldNum" sz="quarter" idx="11"/>
          </p:nvPr>
        </p:nvSpPr>
        <p:spPr>
          <a:xfrm>
            <a:off x="8639175" y="6508750"/>
            <a:ext cx="463550" cy="274638"/>
          </a:xfrm>
        </p:spPr>
        <p:txBody>
          <a:bodyPr/>
          <a:lstStyle>
            <a:lvl1pPr>
              <a:defRPr/>
            </a:lvl1pPr>
          </a:lstStyle>
          <a:p>
            <a:pPr>
              <a:defRPr/>
            </a:pPr>
            <a:fld id="{761E54D2-768E-7C42-A24E-8AFAB414D730}" type="slidenum">
              <a:rPr lang="es-MX"/>
              <a:pPr>
                <a:defRPr/>
              </a:pPr>
              <a:t>‹Nr.›</a:t>
            </a:fld>
            <a:endParaRPr lang="es-MX"/>
          </a:p>
        </p:txBody>
      </p:sp>
      <p:sp>
        <p:nvSpPr>
          <p:cNvPr id="7" name="9 Marcador de pie de página"/>
          <p:cNvSpPr>
            <a:spLocks noGrp="1"/>
          </p:cNvSpPr>
          <p:nvPr>
            <p:ph type="ftr" sz="quarter" idx="12"/>
          </p:nvPr>
        </p:nvSpPr>
        <p:spPr>
          <a:xfrm>
            <a:off x="1600200" y="6508750"/>
            <a:ext cx="3906838" cy="274638"/>
          </a:xfrm>
        </p:spPr>
        <p:txBody>
          <a:bodyPr vert="horz" rtlCol="0"/>
          <a:lstStyle>
            <a:lvl1pPr>
              <a:defRPr/>
            </a:lvl1pPr>
            <a:extLst/>
          </a:lstStyle>
          <a:p>
            <a:pPr>
              <a:defRPr/>
            </a:pPr>
            <a:endParaRPr lang="es-MX"/>
          </a:p>
        </p:txBody>
      </p:sp>
    </p:spTree>
    <p:extLst>
      <p:ext uri="{BB962C8B-B14F-4D97-AF65-F5344CB8AC3E}">
        <p14:creationId xmlns:p14="http://schemas.microsoft.com/office/powerpoint/2010/main" val="205443710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Redondear rectángulo de esquina diagonal"/>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Marcador de pie de página"/>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ea typeface="+mn-ea"/>
                <a:cs typeface="+mn-cs"/>
              </a:defRPr>
            </a:lvl1pPr>
            <a:extLst/>
          </a:lstStyle>
          <a:p>
            <a:pPr>
              <a:defRPr/>
            </a:pPr>
            <a:endParaRPr lang="es-MX"/>
          </a:p>
        </p:txBody>
      </p:sp>
      <p:sp>
        <p:nvSpPr>
          <p:cNvPr id="14" name="13 Marcador de fecha"/>
          <p:cNvSpPr>
            <a:spLocks noGrp="1"/>
          </p:cNvSpPr>
          <p:nvPr>
            <p:ph type="dt" sz="half" idx="2"/>
          </p:nvPr>
        </p:nvSpPr>
        <p:spPr>
          <a:xfrm>
            <a:off x="5562600" y="6400800"/>
            <a:ext cx="3001963" cy="274638"/>
          </a:xfrm>
          <a:prstGeom prst="rect">
            <a:avLst/>
          </a:prstGeom>
        </p:spPr>
        <p:txBody>
          <a:bodyPr vert="horz" wrap="square" lIns="91440" tIns="45720" rIns="91440" bIns="45720" numCol="1" anchor="t" anchorCtr="0" compatLnSpc="1">
            <a:prstTxWarp prst="textNoShape">
              <a:avLst/>
            </a:prstTxWarp>
          </a:bodyPr>
          <a:lstStyle>
            <a:lvl1pPr>
              <a:defRPr sz="1300">
                <a:solidFill>
                  <a:srgbClr val="B9BBB2"/>
                </a:solidFill>
                <a:latin typeface="Rockwell" charset="0"/>
                <a:cs typeface="Arial" charset="0"/>
              </a:defRPr>
            </a:lvl1pPr>
          </a:lstStyle>
          <a:p>
            <a:pPr>
              <a:defRPr/>
            </a:pPr>
            <a:fld id="{457EF7AC-447F-464F-952F-51C26C14EEEC}" type="datetimeFigureOut">
              <a:rPr lang="es-MX"/>
              <a:pPr>
                <a:defRPr/>
              </a:pPr>
              <a:t>07/10/13</a:t>
            </a:fld>
            <a:endParaRPr lang="es-MX"/>
          </a:p>
        </p:txBody>
      </p:sp>
      <p:sp>
        <p:nvSpPr>
          <p:cNvPr id="23" name="22 Marcador de número de diapositiva"/>
          <p:cNvSpPr>
            <a:spLocks noGrp="1"/>
          </p:cNvSpPr>
          <p:nvPr>
            <p:ph type="sldNum" sz="quarter" idx="4"/>
          </p:nvPr>
        </p:nvSpPr>
        <p:spPr>
          <a:xfrm>
            <a:off x="8639175" y="6515100"/>
            <a:ext cx="463550" cy="273050"/>
          </a:xfrm>
          <a:prstGeom prst="rect">
            <a:avLst/>
          </a:prstGeom>
        </p:spPr>
        <p:txBody>
          <a:bodyPr vert="horz" wrap="square" lIns="91440" tIns="45720" rIns="91440" bIns="45720" numCol="1" anchor="ctr" anchorCtr="0" compatLnSpc="1">
            <a:prstTxWarp prst="textNoShape">
              <a:avLst/>
            </a:prstTxWarp>
          </a:bodyPr>
          <a:lstStyle>
            <a:lvl1pPr algn="r">
              <a:defRPr sz="1600">
                <a:solidFill>
                  <a:srgbClr val="DFE0D4"/>
                </a:solidFill>
                <a:latin typeface="Rockwell" charset="0"/>
                <a:cs typeface="Arial" charset="0"/>
              </a:defRPr>
            </a:lvl1pPr>
          </a:lstStyle>
          <a:p>
            <a:pPr>
              <a:defRPr/>
            </a:pPr>
            <a:fld id="{D0068167-AE0E-284E-BB75-EEEE8E01B8C2}" type="slidenum">
              <a:rPr lang="es-MX"/>
              <a:pPr>
                <a:defRPr/>
              </a:pPr>
              <a:t>‹Nr.›</a:t>
            </a:fld>
            <a:endParaRPr lang="es-MX"/>
          </a:p>
        </p:txBody>
      </p:sp>
      <p:sp>
        <p:nvSpPr>
          <p:cNvPr id="22" name="21 Marcador de título"/>
          <p:cNvSpPr>
            <a:spLocks noGrp="1"/>
          </p:cNvSpPr>
          <p:nvPr>
            <p:ph type="title"/>
          </p:nvPr>
        </p:nvSpPr>
        <p:spPr>
          <a:xfrm>
            <a:off x="457200" y="254000"/>
            <a:ext cx="8229600" cy="1143000"/>
          </a:xfrm>
          <a:prstGeom prst="rect">
            <a:avLst/>
          </a:prstGeom>
        </p:spPr>
        <p:txBody>
          <a:bodyPr vert="horz" wrap="square" lIns="91440" tIns="45720" rIns="91440" bIns="45720" numCol="1" anchor="b" anchorCtr="0" compatLnSpc="1">
            <a:prstTxWarp prst="textNoShape">
              <a:avLst/>
            </a:prstTxWarp>
            <a:normAutofit/>
            <a:sp3d>
              <a:bevelT w="19050" h="12700"/>
            </a:sp3d>
          </a:bodyPr>
          <a:lstStyle/>
          <a:p>
            <a:pPr lvl="0"/>
            <a:r>
              <a:rPr lang="es-ES"/>
              <a:t>Haga clic para modificar el estilo de título del patrón</a:t>
            </a:r>
            <a:endParaRPr lang="en-US"/>
          </a:p>
        </p:txBody>
      </p:sp>
      <p:sp>
        <p:nvSpPr>
          <p:cNvPr id="1033" name="12 Marcador de texto"/>
          <p:cNvSpPr>
            <a:spLocks noGrp="1"/>
          </p:cNvSpPr>
          <p:nvPr>
            <p:ph type="body" idx="1"/>
          </p:nvPr>
        </p:nvSpPr>
        <p:spPr bwMode="auto">
          <a:xfrm>
            <a:off x="457200" y="16462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 bg1="dk1" tx1="lt1" bg2="dk2" tx2="lt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49" r:id="rId7"/>
    <p:sldLayoutId id="2147483858" r:id="rId8"/>
    <p:sldLayoutId id="2147483859" r:id="rId9"/>
    <p:sldLayoutId id="2147483850" r:id="rId10"/>
    <p:sldLayoutId id="2147483851" r:id="rId11"/>
  </p:sldLayoutIdLst>
  <p:txStyles>
    <p:titleStyle>
      <a:lvl1pPr marL="53975" indent="-53975" algn="r" rtl="0" eaLnBrk="0" fontAlgn="base" hangingPunct="0">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ＭＳ Ｐゴシック" charset="0"/>
          <a:cs typeface="ＭＳ Ｐゴシック" charset="0"/>
        </a:defRPr>
      </a:lvl1pPr>
      <a:lvl2pPr marL="53975" indent="-53975" algn="r" rtl="0" eaLnBrk="0" fontAlgn="base" hangingPunct="0">
        <a:spcBef>
          <a:spcPct val="0"/>
        </a:spcBef>
        <a:spcAft>
          <a:spcPct val="0"/>
        </a:spcAft>
        <a:defRPr sz="4600">
          <a:solidFill>
            <a:srgbClr val="E7EACB"/>
          </a:solidFill>
          <a:latin typeface="Rockwell" pitchFamily="18" charset="0"/>
          <a:ea typeface="ＭＳ Ｐゴシック" charset="0"/>
          <a:cs typeface="ＭＳ Ｐゴシック" charset="0"/>
        </a:defRPr>
      </a:lvl2pPr>
      <a:lvl3pPr marL="53975" indent="-53975" algn="r" rtl="0" eaLnBrk="0" fontAlgn="base" hangingPunct="0">
        <a:spcBef>
          <a:spcPct val="0"/>
        </a:spcBef>
        <a:spcAft>
          <a:spcPct val="0"/>
        </a:spcAft>
        <a:defRPr sz="4600">
          <a:solidFill>
            <a:srgbClr val="E7EACB"/>
          </a:solidFill>
          <a:latin typeface="Rockwell" pitchFamily="18" charset="0"/>
          <a:ea typeface="ＭＳ Ｐゴシック" charset="0"/>
          <a:cs typeface="ＭＳ Ｐゴシック" charset="0"/>
        </a:defRPr>
      </a:lvl3pPr>
      <a:lvl4pPr marL="53975" indent="-53975" algn="r" rtl="0" eaLnBrk="0" fontAlgn="base" hangingPunct="0">
        <a:spcBef>
          <a:spcPct val="0"/>
        </a:spcBef>
        <a:spcAft>
          <a:spcPct val="0"/>
        </a:spcAft>
        <a:defRPr sz="4600">
          <a:solidFill>
            <a:srgbClr val="E7EACB"/>
          </a:solidFill>
          <a:latin typeface="Rockwell" pitchFamily="18" charset="0"/>
          <a:ea typeface="ＭＳ Ｐゴシック" charset="0"/>
          <a:cs typeface="ＭＳ Ｐゴシック" charset="0"/>
        </a:defRPr>
      </a:lvl4pPr>
      <a:lvl5pPr marL="53975" indent="-53975" algn="r" rtl="0" eaLnBrk="0" fontAlgn="base" hangingPunct="0">
        <a:spcBef>
          <a:spcPct val="0"/>
        </a:spcBef>
        <a:spcAft>
          <a:spcPct val="0"/>
        </a:spcAft>
        <a:defRPr sz="4600">
          <a:solidFill>
            <a:srgbClr val="E7EACB"/>
          </a:solidFill>
          <a:latin typeface="Rockwell" pitchFamily="18" charset="0"/>
          <a:ea typeface="ＭＳ Ｐゴシック" charset="0"/>
          <a:cs typeface="ＭＳ Ｐゴシック" charset="0"/>
        </a:defRPr>
      </a:lvl5pPr>
      <a:lvl6pPr marL="511175" algn="r" rtl="0" fontAlgn="base">
        <a:spcBef>
          <a:spcPct val="0"/>
        </a:spcBef>
        <a:spcAft>
          <a:spcPct val="0"/>
        </a:spcAft>
        <a:defRPr sz="4600">
          <a:solidFill>
            <a:srgbClr val="E7EACB"/>
          </a:solidFill>
          <a:latin typeface="Rockwell" pitchFamily="18" charset="0"/>
        </a:defRPr>
      </a:lvl6pPr>
      <a:lvl7pPr marL="968375" algn="r" rtl="0" fontAlgn="base">
        <a:spcBef>
          <a:spcPct val="0"/>
        </a:spcBef>
        <a:spcAft>
          <a:spcPct val="0"/>
        </a:spcAft>
        <a:defRPr sz="4600">
          <a:solidFill>
            <a:srgbClr val="E7EACB"/>
          </a:solidFill>
          <a:latin typeface="Rockwell" pitchFamily="18" charset="0"/>
        </a:defRPr>
      </a:lvl7pPr>
      <a:lvl8pPr marL="1425575" algn="r" rtl="0" fontAlgn="base">
        <a:spcBef>
          <a:spcPct val="0"/>
        </a:spcBef>
        <a:spcAft>
          <a:spcPct val="0"/>
        </a:spcAft>
        <a:defRPr sz="4600">
          <a:solidFill>
            <a:srgbClr val="E7EACB"/>
          </a:solidFill>
          <a:latin typeface="Rockwell" pitchFamily="18" charset="0"/>
        </a:defRPr>
      </a:lvl8pPr>
      <a:lvl9pPr marL="1882775" algn="r" rtl="0" fontAlgn="base">
        <a:spcBef>
          <a:spcPct val="0"/>
        </a:spcBef>
        <a:spcAft>
          <a:spcPct val="0"/>
        </a:spcAft>
        <a:defRPr sz="4600">
          <a:solidFill>
            <a:srgbClr val="E7EACB"/>
          </a:solidFill>
          <a:latin typeface="Rockwell" pitchFamily="18" charset="0"/>
        </a:defRPr>
      </a:lvl9pPr>
      <a:extLst/>
    </p:titleStyle>
    <p:bodyStyle>
      <a:lvl1pPr marL="292100" indent="-292100" algn="l" rtl="0" eaLnBrk="0" fontAlgn="base" hangingPunct="0">
        <a:spcBef>
          <a:spcPct val="0"/>
        </a:spcBef>
        <a:spcAft>
          <a:spcPct val="0"/>
        </a:spcAft>
        <a:buClr>
          <a:schemeClr val="accent1"/>
        </a:buClr>
        <a:buSzPct val="70000"/>
        <a:buFont typeface="Wingdings 2" charset="0"/>
        <a:buChar char=""/>
        <a:defRPr sz="3200" kern="1200">
          <a:solidFill>
            <a:schemeClr val="tx1"/>
          </a:solidFill>
          <a:latin typeface="+mn-lt"/>
          <a:ea typeface="ＭＳ Ｐゴシック" charset="0"/>
          <a:cs typeface="ＭＳ Ｐゴシック" charset="0"/>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mn-lt"/>
          <a:ea typeface="ＭＳ Ｐゴシック" charset="0"/>
          <a:cs typeface="+mn-cs"/>
        </a:defRPr>
      </a:lvl2pPr>
      <a:lvl3pPr marL="822325" indent="-190500" algn="l" rtl="0" eaLnBrk="0" fontAlgn="base" hangingPunct="0">
        <a:spcBef>
          <a:spcPts val="400"/>
        </a:spcBef>
        <a:spcAft>
          <a:spcPct val="0"/>
        </a:spcAft>
        <a:buClr>
          <a:srgbClr val="A8CDD7"/>
        </a:buClr>
        <a:buSzPct val="100000"/>
        <a:buFont typeface="Wingdings 2" charset="0"/>
        <a:buChar char=""/>
        <a:defRPr sz="2300" kern="1200">
          <a:solidFill>
            <a:schemeClr val="tx1"/>
          </a:solidFill>
          <a:latin typeface="+mn-lt"/>
          <a:ea typeface="ＭＳ Ｐゴシック" charset="0"/>
          <a:cs typeface="+mn-cs"/>
        </a:defRPr>
      </a:lvl3pPr>
      <a:lvl4pPr marL="1004888" indent="-182563" algn="l" rtl="0" eaLnBrk="0" fontAlgn="base" hangingPunct="0">
        <a:spcBef>
          <a:spcPts val="400"/>
        </a:spcBef>
        <a:spcAft>
          <a:spcPct val="0"/>
        </a:spcAft>
        <a:buClr>
          <a:srgbClr val="A8CDD7"/>
        </a:buClr>
        <a:buSzPct val="100000"/>
        <a:buFont typeface="Wingdings 2" charset="0"/>
        <a:buChar char=""/>
        <a:defRPr sz="2000" kern="1200">
          <a:solidFill>
            <a:schemeClr val="tx1"/>
          </a:solidFill>
          <a:latin typeface="+mn-lt"/>
          <a:ea typeface="ＭＳ Ｐゴシック" charset="0"/>
          <a:cs typeface="+mn-cs"/>
        </a:defRPr>
      </a:lvl4pPr>
      <a:lvl5pPr marL="1187450" indent="-182563" algn="l" rtl="0" eaLnBrk="0" fontAlgn="base" hangingPunct="0">
        <a:spcBef>
          <a:spcPts val="400"/>
        </a:spcBef>
        <a:spcAft>
          <a:spcPct val="0"/>
        </a:spcAft>
        <a:buClr>
          <a:srgbClr val="A8CDD7"/>
        </a:buClr>
        <a:buSzPct val="100000"/>
        <a:buFont typeface="Wingdings 2" charset="0"/>
        <a:buChar char=""/>
        <a:defRPr sz="1900" kern="1200">
          <a:solidFill>
            <a:schemeClr val="tx1"/>
          </a:solidFill>
          <a:latin typeface="+mn-lt"/>
          <a:ea typeface="ＭＳ Ｐゴシック" charset="0"/>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3"/>
          <p:cNvSpPr>
            <a:spLocks noGrp="1"/>
          </p:cNvSpPr>
          <p:nvPr>
            <p:ph type="body" idx="4294967295"/>
          </p:nvPr>
        </p:nvSpPr>
        <p:spPr>
          <a:xfrm>
            <a:off x="611188" y="188913"/>
            <a:ext cx="8229600" cy="4525962"/>
          </a:xfrm>
        </p:spPr>
        <p:txBody>
          <a:bodyPr/>
          <a:lstStyle/>
          <a:p>
            <a:pPr algn="ctr">
              <a:buFont typeface="Wingdings 2" charset="0"/>
              <a:buNone/>
            </a:pPr>
            <a:endParaRPr lang="es-ES_tradnl" b="1" dirty="0">
              <a:latin typeface="Rockwell" charset="0"/>
            </a:endParaRPr>
          </a:p>
          <a:p>
            <a:pPr algn="ctr">
              <a:buFont typeface="Wingdings 2" charset="0"/>
              <a:buNone/>
            </a:pPr>
            <a:r>
              <a:rPr lang="es-ES_tradnl" b="1" dirty="0" smtClean="0">
                <a:latin typeface="Rockwell" charset="0"/>
              </a:rPr>
              <a:t>Construcci</a:t>
            </a:r>
            <a:r>
              <a:rPr lang="es-ES_tradnl" b="1" dirty="0" smtClean="0">
                <a:latin typeface="Rockwell" charset="0"/>
              </a:rPr>
              <a:t>ón </a:t>
            </a:r>
            <a:r>
              <a:rPr lang="es-ES_tradnl" b="1" dirty="0" smtClean="0">
                <a:latin typeface="Rockwell" charset="0"/>
              </a:rPr>
              <a:t>Democr</a:t>
            </a:r>
            <a:r>
              <a:rPr lang="es-ES_tradnl" b="1" dirty="0" smtClean="0">
                <a:latin typeface="Rockwell" charset="0"/>
              </a:rPr>
              <a:t>ática y Procesos de D</a:t>
            </a:r>
            <a:r>
              <a:rPr lang="es-ES_tradnl" b="1" dirty="0" smtClean="0">
                <a:latin typeface="Rockwell" charset="0"/>
              </a:rPr>
              <a:t>iscriminación</a:t>
            </a:r>
            <a:endParaRPr lang="es-ES_tradnl" b="1" dirty="0">
              <a:latin typeface="Rockwell" charset="0"/>
            </a:endParaRPr>
          </a:p>
          <a:p>
            <a:pPr algn="ctr">
              <a:buFont typeface="Wingdings 2" charset="0"/>
              <a:buNone/>
            </a:pPr>
            <a:endParaRPr lang="es-ES_tradnl" b="1" dirty="0">
              <a:latin typeface="Rockwell" charset="0"/>
            </a:endParaRPr>
          </a:p>
          <a:p>
            <a:pPr algn="ctr">
              <a:buFont typeface="Wingdings 2" charset="0"/>
              <a:buNone/>
            </a:pPr>
            <a:endParaRPr lang="es-ES_tradnl" b="1" dirty="0">
              <a:latin typeface="Rockwell" charset="0"/>
            </a:endParaRPr>
          </a:p>
          <a:p>
            <a:pPr algn="r">
              <a:buFont typeface="Wingdings 2" charset="0"/>
              <a:buNone/>
            </a:pPr>
            <a:r>
              <a:rPr lang="es-ES_tradnl" sz="2800" b="1" dirty="0" smtClean="0">
                <a:latin typeface="Rockwell" charset="0"/>
              </a:rPr>
              <a:t>Dra. Judit </a:t>
            </a:r>
            <a:r>
              <a:rPr lang="es-ES_tradnl" sz="2800" b="1" dirty="0" err="1" smtClean="0">
                <a:latin typeface="Rockwell" charset="0"/>
              </a:rPr>
              <a:t>Bokser</a:t>
            </a:r>
            <a:r>
              <a:rPr lang="es-ES_tradnl" sz="2800" b="1" dirty="0" smtClean="0">
                <a:latin typeface="Rockwell" charset="0"/>
              </a:rPr>
              <a:t> </a:t>
            </a:r>
            <a:r>
              <a:rPr lang="es-ES_tradnl" sz="2800" b="1" dirty="0" smtClean="0">
                <a:latin typeface="Rockwell" charset="0"/>
              </a:rPr>
              <a:t>Liwerant</a:t>
            </a:r>
            <a:endParaRPr lang="es-ES_tradnl" sz="2800" b="1" dirty="0" smtClean="0">
              <a:latin typeface="Rockwell" charset="0"/>
            </a:endParaRPr>
          </a:p>
          <a:p>
            <a:pPr algn="r">
              <a:buFont typeface="Wingdings 2" charset="0"/>
              <a:buNone/>
            </a:pPr>
            <a:r>
              <a:rPr lang="es-ES_tradnl" sz="2800" b="1" dirty="0" smtClean="0">
                <a:latin typeface="Rockwell" charset="0"/>
              </a:rPr>
              <a:t>UNAM</a:t>
            </a:r>
          </a:p>
          <a:p>
            <a:pPr algn="r">
              <a:buFont typeface="Wingdings 2" charset="0"/>
              <a:buNone/>
            </a:pPr>
            <a:endParaRPr lang="es-ES_tradnl" sz="2800" b="1" dirty="0" smtClean="0">
              <a:latin typeface="Rockwell" charset="0"/>
            </a:endParaRPr>
          </a:p>
          <a:p>
            <a:pPr algn="r">
              <a:buFont typeface="Wingdings 2" charset="0"/>
              <a:buNone/>
            </a:pPr>
            <a:r>
              <a:rPr lang="es-ES_tradnl" sz="2800" b="1" dirty="0" smtClean="0">
                <a:latin typeface="Rockwell" charset="0"/>
              </a:rPr>
              <a:t>CONAPRED</a:t>
            </a:r>
          </a:p>
          <a:p>
            <a:pPr algn="r">
              <a:buFont typeface="Wingdings 2" charset="0"/>
              <a:buNone/>
            </a:pPr>
            <a:r>
              <a:rPr lang="es-ES_tradnl" sz="2800" b="1" dirty="0" smtClean="0">
                <a:latin typeface="Rockwell" charset="0"/>
              </a:rPr>
              <a:t>Octubre </a:t>
            </a:r>
            <a:r>
              <a:rPr lang="es-ES_tradnl" sz="2800" b="1" dirty="0" smtClean="0">
                <a:latin typeface="Rockwell" charset="0"/>
              </a:rPr>
              <a:t>2013</a:t>
            </a:r>
            <a:endParaRPr lang="es-ES_tradnl" sz="2800" b="1" dirty="0">
              <a:latin typeface="Rockwell" charset="0"/>
            </a:endParaRPr>
          </a:p>
          <a:p>
            <a:pPr algn="r">
              <a:buFont typeface="Wingdings 2" charset="0"/>
              <a:buNone/>
            </a:pPr>
            <a:endParaRPr lang="es-ES_tradnl" b="1" dirty="0">
              <a:latin typeface="Rockwell" charset="0"/>
            </a:endParaRPr>
          </a:p>
          <a:p>
            <a:pPr algn="r">
              <a:buFont typeface="Wingdings 2" charset="0"/>
              <a:buNone/>
            </a:pPr>
            <a:endParaRPr lang="es-ES_tradnl" b="1" dirty="0">
              <a:latin typeface="Rockwell"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Autofit/>
            <a:scene3d>
              <a:camera prst="orthographicFront"/>
              <a:lightRig rig="soft" dir="t">
                <a:rot lat="0" lon="0" rev="2400000"/>
              </a:lightRig>
            </a:scene3d>
          </a:bodyPr>
          <a:lstStyle/>
          <a:p>
            <a:pPr marL="54864" indent="0" eaLnBrk="1" fontAlgn="auto" hangingPunct="1">
              <a:spcAft>
                <a:spcPts val="0"/>
              </a:spcAft>
              <a:defRPr/>
            </a:pPr>
            <a:r>
              <a:rPr lang="es-ES" sz="3600" dirty="0" smtClean="0">
                <a:solidFill>
                  <a:schemeClr val="tx2">
                    <a:tint val="100000"/>
                    <a:shade val="90000"/>
                    <a:satMod val="250000"/>
                    <a:alpha val="100000"/>
                  </a:schemeClr>
                </a:solidFill>
                <a:latin typeface="Andalus" pitchFamily="2" charset="-78"/>
                <a:ea typeface="+mj-ea"/>
                <a:cs typeface="Andalus" pitchFamily="2" charset="-78"/>
              </a:rPr>
              <a:t>. Marco teórico de </a:t>
            </a:r>
            <a:r>
              <a:rPr lang="es-ES" sz="3600" dirty="0" smtClean="0">
                <a:solidFill>
                  <a:schemeClr val="tx2">
                    <a:tint val="100000"/>
                    <a:shade val="90000"/>
                    <a:satMod val="250000"/>
                    <a:alpha val="100000"/>
                  </a:schemeClr>
                </a:solidFill>
                <a:latin typeface="Andalus" pitchFamily="2" charset="-78"/>
                <a:ea typeface="+mj-ea"/>
                <a:cs typeface="Andalus" pitchFamily="2" charset="-78"/>
              </a:rPr>
              <a:t>ENADIS</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1746" name="2 Marcador de contenido"/>
          <p:cNvSpPr>
            <a:spLocks noGrp="1"/>
          </p:cNvSpPr>
          <p:nvPr>
            <p:ph idx="1"/>
          </p:nvPr>
        </p:nvSpPr>
        <p:spPr>
          <a:xfrm>
            <a:off x="457200" y="1412875"/>
            <a:ext cx="8229600" cy="5184775"/>
          </a:xfrm>
        </p:spPr>
        <p:txBody>
          <a:bodyPr/>
          <a:lstStyle/>
          <a:p>
            <a:pPr marL="0" indent="0" algn="ctr" eaLnBrk="1" hangingPunct="1">
              <a:buFont typeface="Wingdings 2" charset="0"/>
              <a:buNone/>
            </a:pPr>
            <a:r>
              <a:rPr lang="es-ES_tradnl" sz="2400">
                <a:latin typeface="Arial" charset="0"/>
                <a:cs typeface="Arial" charset="0"/>
              </a:rPr>
              <a:t>EXCLUSIÓN SOCIAL                         DISCRIMINACIÓN</a:t>
            </a:r>
            <a:endParaRPr lang="en-US" sz="2400">
              <a:latin typeface="Arial" charset="0"/>
              <a:cs typeface="Arial" charset="0"/>
            </a:endParaRPr>
          </a:p>
        </p:txBody>
      </p:sp>
      <p:sp>
        <p:nvSpPr>
          <p:cNvPr id="11" name="10 Rectángulo redondeado"/>
          <p:cNvSpPr/>
          <p:nvPr/>
        </p:nvSpPr>
        <p:spPr>
          <a:xfrm>
            <a:off x="3419475" y="1989138"/>
            <a:ext cx="2736850" cy="9366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dirty="0"/>
              <a:t>DOS DIMENSIONES</a:t>
            </a:r>
            <a:endParaRPr lang="en-US" dirty="0">
              <a:latin typeface="Andalus" pitchFamily="2" charset="-78"/>
              <a:cs typeface="Andalus" pitchFamily="2" charset="-78"/>
            </a:endParaRPr>
          </a:p>
        </p:txBody>
      </p:sp>
      <p:sp>
        <p:nvSpPr>
          <p:cNvPr id="31748" name="12 CuadroTexto"/>
          <p:cNvSpPr txBox="1">
            <a:spLocks noChangeArrowheads="1"/>
          </p:cNvSpPr>
          <p:nvPr/>
        </p:nvSpPr>
        <p:spPr bwMode="auto">
          <a:xfrm>
            <a:off x="3059113" y="3716338"/>
            <a:ext cx="3241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buFont typeface="Arial" charset="0"/>
              <a:buChar char="•"/>
            </a:pPr>
            <a:r>
              <a:rPr lang="es-ES_tradnl" sz="1800"/>
              <a:t>Sociología relacional</a:t>
            </a:r>
            <a:endParaRPr lang="en-US" sz="1800">
              <a:latin typeface="Andalus" charset="0"/>
              <a:cs typeface="Andalus" charset="0"/>
            </a:endParaRPr>
          </a:p>
        </p:txBody>
      </p:sp>
      <p:sp>
        <p:nvSpPr>
          <p:cNvPr id="31749"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4" name="Rectángulo redondeado 3"/>
          <p:cNvSpPr/>
          <p:nvPr/>
        </p:nvSpPr>
        <p:spPr>
          <a:xfrm>
            <a:off x="1835150" y="4437063"/>
            <a:ext cx="5761038" cy="122396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Relaciones recíprocas entre el desprecio subjetivo y las privaciones materiales, entre la inquina personal y la violación a derechos fundamentales.</a:t>
            </a:r>
            <a:endParaRPr lang="es-ES_tradnl" dirty="0">
              <a:latin typeface="Arial"/>
              <a:cs typeface="Arial"/>
            </a:endParaRPr>
          </a:p>
        </p:txBody>
      </p:sp>
      <p:cxnSp>
        <p:nvCxnSpPr>
          <p:cNvPr id="6" name="Conector recto de flecha 5"/>
          <p:cNvCxnSpPr/>
          <p:nvPr/>
        </p:nvCxnSpPr>
        <p:spPr>
          <a:xfrm>
            <a:off x="3995738" y="1628775"/>
            <a:ext cx="1512887"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7" name="Rectángulo redondeado 6"/>
          <p:cNvSpPr/>
          <p:nvPr/>
        </p:nvSpPr>
        <p:spPr>
          <a:xfrm>
            <a:off x="755650" y="2997200"/>
            <a:ext cx="2016125" cy="6477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OBJETIVA (material)</a:t>
            </a:r>
          </a:p>
        </p:txBody>
      </p:sp>
      <p:sp>
        <p:nvSpPr>
          <p:cNvPr id="16" name="Rectángulo redondeado 15"/>
          <p:cNvSpPr/>
          <p:nvPr/>
        </p:nvSpPr>
        <p:spPr>
          <a:xfrm>
            <a:off x="6659563" y="2997200"/>
            <a:ext cx="2016125" cy="6477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SUBJETIVA (</a:t>
            </a:r>
            <a:r>
              <a:rPr lang="en-US" dirty="0" err="1"/>
              <a:t>simbólica</a:t>
            </a:r>
            <a:r>
              <a:rPr lang="en-US" dirty="0"/>
              <a:t>)</a:t>
            </a:r>
          </a:p>
        </p:txBody>
      </p:sp>
      <p:cxnSp>
        <p:nvCxnSpPr>
          <p:cNvPr id="9" name="Conector recto de flecha 8"/>
          <p:cNvCxnSpPr/>
          <p:nvPr/>
        </p:nvCxnSpPr>
        <p:spPr>
          <a:xfrm flipH="1">
            <a:off x="3132138" y="2997200"/>
            <a:ext cx="1295400" cy="5032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4427538" y="2997200"/>
            <a:ext cx="1873250" cy="3603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Flecha abajo 12"/>
          <p:cNvSpPr/>
          <p:nvPr/>
        </p:nvSpPr>
        <p:spPr>
          <a:xfrm>
            <a:off x="4427538" y="4149725"/>
            <a:ext cx="576262" cy="431800"/>
          </a:xfrm>
          <a:prstGeom prst="down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p>
        </p:txBody>
      </p:sp>
    </p:spTree>
    <p:extLst>
      <p:ext uri="{BB962C8B-B14F-4D97-AF65-F5344CB8AC3E}">
        <p14:creationId xmlns:p14="http://schemas.microsoft.com/office/powerpoint/2010/main" val="32371806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eaLnBrk="1" fontAlgn="auto" hangingPunct="1">
              <a:spcAft>
                <a:spcPts val="0"/>
              </a:spcAft>
              <a:defRPr/>
            </a:pPr>
            <a:r>
              <a:rPr lang="es-ES_tradnl" sz="3600" dirty="0" smtClean="0">
                <a:effectLst/>
              </a:rPr>
              <a:t>. </a:t>
            </a:r>
            <a:r>
              <a:rPr lang="es-ES_tradnl" sz="3600" dirty="0" smtClean="0">
                <a:effectLst/>
              </a:rPr>
              <a:t>El otro como amenaza</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8914" name="2 Marcador de contenido"/>
          <p:cNvSpPr>
            <a:spLocks noGrp="1"/>
          </p:cNvSpPr>
          <p:nvPr>
            <p:ph idx="1"/>
          </p:nvPr>
        </p:nvSpPr>
        <p:spPr>
          <a:xfrm>
            <a:off x="179388" y="1412875"/>
            <a:ext cx="8713787" cy="5184775"/>
          </a:xfrm>
        </p:spPr>
        <p:txBody>
          <a:bodyPr/>
          <a:lstStyle/>
          <a:p>
            <a:pPr marL="0" indent="0" algn="ctr" eaLnBrk="1" hangingPunct="1">
              <a:buFont typeface="Wingdings 2" charset="0"/>
              <a:buNone/>
            </a:pPr>
            <a:r>
              <a:rPr lang="es-ES" sz="2400">
                <a:latin typeface="Rockwell" charset="0"/>
              </a:rPr>
              <a:t>La discriminación puede tener manifestaciones socio-espaciales</a:t>
            </a:r>
            <a:r>
              <a:rPr lang="es-ES_tradnl" sz="2400">
                <a:latin typeface="Rockwell" charset="0"/>
              </a:rPr>
              <a:t> </a:t>
            </a:r>
            <a:endParaRPr lang="en-US" sz="2400">
              <a:latin typeface="Arial" charset="0"/>
              <a:cs typeface="Arial" charset="0"/>
            </a:endParaRPr>
          </a:p>
        </p:txBody>
      </p:sp>
      <p:sp>
        <p:nvSpPr>
          <p:cNvPr id="38915"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6" name="Rectángulo redondeado 5"/>
          <p:cNvSpPr/>
          <p:nvPr/>
        </p:nvSpPr>
        <p:spPr>
          <a:xfrm>
            <a:off x="3059113" y="2276475"/>
            <a:ext cx="3529012" cy="208915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Alteración en el ámbito social</a:t>
            </a:r>
          </a:p>
          <a:p>
            <a:pPr algn="ctr">
              <a:defRPr/>
            </a:pPr>
            <a:endParaRPr lang="es-ES" dirty="0"/>
          </a:p>
          <a:p>
            <a:pPr algn="ctr">
              <a:defRPr/>
            </a:pPr>
            <a:endParaRPr lang="es-ES" dirty="0"/>
          </a:p>
          <a:p>
            <a:pPr algn="ctr">
              <a:defRPr/>
            </a:pPr>
            <a:r>
              <a:rPr lang="es-ES" dirty="0"/>
              <a:t>Acciones colectivas de rechazo hacia el Otro</a:t>
            </a:r>
            <a:r>
              <a:rPr lang="es-ES_tradnl" dirty="0"/>
              <a:t>  </a:t>
            </a:r>
            <a:endParaRPr lang="en-US" dirty="0"/>
          </a:p>
        </p:txBody>
      </p:sp>
      <p:sp>
        <p:nvSpPr>
          <p:cNvPr id="3" name="Flecha abajo 2"/>
          <p:cNvSpPr/>
          <p:nvPr/>
        </p:nvSpPr>
        <p:spPr>
          <a:xfrm>
            <a:off x="4643438" y="2997200"/>
            <a:ext cx="433387" cy="503238"/>
          </a:xfrm>
          <a:prstGeom prst="downArrow">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38918" name="CuadroTexto 4"/>
          <p:cNvSpPr txBox="1">
            <a:spLocks noChangeArrowheads="1"/>
          </p:cNvSpPr>
          <p:nvPr/>
        </p:nvSpPr>
        <p:spPr bwMode="auto">
          <a:xfrm>
            <a:off x="1116013" y="4437063"/>
            <a:ext cx="6985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 sz="1800" dirty="0"/>
              <a:t>Diferenciación cultural y exclusión social como privaciones </a:t>
            </a:r>
            <a:r>
              <a:rPr lang="es-ES" sz="1800" dirty="0" smtClean="0"/>
              <a:t>simbólicas: penalizaci</a:t>
            </a:r>
            <a:r>
              <a:rPr lang="es-ES" sz="1800" dirty="0" smtClean="0"/>
              <a:t>ón de la pobreza</a:t>
            </a:r>
            <a:endParaRPr lang="en-US" sz="1800" dirty="0"/>
          </a:p>
        </p:txBody>
      </p:sp>
      <p:sp>
        <p:nvSpPr>
          <p:cNvPr id="7" name="Rectángulo redondeado 6"/>
          <p:cNvSpPr/>
          <p:nvPr/>
        </p:nvSpPr>
        <p:spPr>
          <a:xfrm>
            <a:off x="611188" y="5229225"/>
            <a:ext cx="2016125" cy="10795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err="1">
                <a:solidFill>
                  <a:srgbClr val="000000"/>
                </a:solidFill>
              </a:rPr>
              <a:t>Racismo</a:t>
            </a:r>
            <a:r>
              <a:rPr lang="en-US" b="1" dirty="0">
                <a:solidFill>
                  <a:srgbClr val="000000"/>
                </a:solidFill>
              </a:rPr>
              <a:t>, </a:t>
            </a:r>
            <a:r>
              <a:rPr lang="en-US" b="1" dirty="0" err="1">
                <a:solidFill>
                  <a:srgbClr val="000000"/>
                </a:solidFill>
              </a:rPr>
              <a:t>xenofobia</a:t>
            </a:r>
            <a:r>
              <a:rPr lang="en-US" b="1" dirty="0">
                <a:solidFill>
                  <a:srgbClr val="000000"/>
                </a:solidFill>
              </a:rPr>
              <a:t> y </a:t>
            </a:r>
            <a:r>
              <a:rPr lang="en-US" b="1" dirty="0" err="1">
                <a:solidFill>
                  <a:srgbClr val="000000"/>
                </a:solidFill>
              </a:rPr>
              <a:t>antisemitismo</a:t>
            </a:r>
            <a:r>
              <a:rPr lang="en-US" b="1" dirty="0">
                <a:solidFill>
                  <a:srgbClr val="000000"/>
                </a:solidFill>
              </a:rPr>
              <a:t> </a:t>
            </a:r>
            <a:endParaRPr lang="en-US" b="1" dirty="0" smtClean="0">
              <a:solidFill>
                <a:srgbClr val="000000"/>
              </a:solidFill>
            </a:endParaRPr>
          </a:p>
          <a:p>
            <a:pPr algn="ctr">
              <a:defRPr/>
            </a:pPr>
            <a:endParaRPr lang="en-US" b="1" dirty="0">
              <a:solidFill>
                <a:srgbClr val="000000"/>
              </a:solidFill>
            </a:endParaRPr>
          </a:p>
        </p:txBody>
      </p:sp>
      <p:sp>
        <p:nvSpPr>
          <p:cNvPr id="8" name="Rectángulo redondeado 7"/>
          <p:cNvSpPr/>
          <p:nvPr/>
        </p:nvSpPr>
        <p:spPr>
          <a:xfrm>
            <a:off x="3059113" y="5157788"/>
            <a:ext cx="5473700" cy="15113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Definiciones </a:t>
            </a:r>
            <a:r>
              <a:rPr lang="es-ES" dirty="0" err="1"/>
              <a:t>identitarias</a:t>
            </a:r>
            <a:r>
              <a:rPr lang="es-ES" dirty="0"/>
              <a:t> </a:t>
            </a:r>
          </a:p>
          <a:p>
            <a:pPr algn="ctr">
              <a:defRPr/>
            </a:pPr>
            <a:r>
              <a:rPr lang="es-ES" dirty="0"/>
              <a:t>Procesos de construcción de identidades colectivas</a:t>
            </a:r>
          </a:p>
          <a:p>
            <a:pPr algn="ctr">
              <a:defRPr/>
            </a:pPr>
            <a:r>
              <a:rPr lang="es-ES" dirty="0"/>
              <a:t>Definición de fronteras </a:t>
            </a:r>
          </a:p>
          <a:p>
            <a:pPr algn="ctr">
              <a:defRPr/>
            </a:pPr>
            <a:r>
              <a:rPr lang="es-ES" dirty="0"/>
              <a:t>Criterios de membresía de grupo</a:t>
            </a:r>
            <a:endParaRPr lang="en-US" dirty="0"/>
          </a:p>
        </p:txBody>
      </p:sp>
      <p:cxnSp>
        <p:nvCxnSpPr>
          <p:cNvPr id="11" name="Conector recto de flecha 10"/>
          <p:cNvCxnSpPr/>
          <p:nvPr/>
        </p:nvCxnSpPr>
        <p:spPr>
          <a:xfrm flipH="1">
            <a:off x="2124075" y="4797425"/>
            <a:ext cx="215900" cy="431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2339975" y="5661025"/>
            <a:ext cx="1008063" cy="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0173488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 Cerca-Lejos</a:t>
            </a:r>
            <a:endParaRPr lang="es-ES" dirty="0"/>
          </a:p>
        </p:txBody>
      </p:sp>
      <p:sp>
        <p:nvSpPr>
          <p:cNvPr id="3" name="Marcador de contenido 2"/>
          <p:cNvSpPr>
            <a:spLocks noGrp="1"/>
          </p:cNvSpPr>
          <p:nvPr>
            <p:ph idx="1"/>
          </p:nvPr>
        </p:nvSpPr>
        <p:spPr/>
        <p:txBody>
          <a:bodyPr/>
          <a:lstStyle/>
          <a:p>
            <a:r>
              <a:rPr lang="es-ES" sz="2400" dirty="0"/>
              <a:t>la segregación puede ser consecuencia de la discriminación y se traduce en la negativa a alquilar espacios de vivienda o vivir cerca del agente discriminado. </a:t>
            </a:r>
            <a:endParaRPr lang="es-ES" sz="2400" dirty="0" smtClean="0"/>
          </a:p>
          <a:p>
            <a:r>
              <a:rPr lang="es-ES" sz="2400" dirty="0"/>
              <a:t>E</a:t>
            </a:r>
            <a:r>
              <a:rPr lang="es-ES" sz="2400" dirty="0" smtClean="0"/>
              <a:t>n </a:t>
            </a:r>
            <a:r>
              <a:rPr lang="es-ES" sz="2400" dirty="0"/>
              <a:t>tal tesitura </a:t>
            </a:r>
            <a:r>
              <a:rPr lang="es-ES" sz="2400" dirty="0" smtClean="0"/>
              <a:t>también: </a:t>
            </a:r>
          </a:p>
          <a:p>
            <a:r>
              <a:rPr lang="es-ES" sz="2400" dirty="0" smtClean="0"/>
              <a:t>36.2</a:t>
            </a:r>
            <a:r>
              <a:rPr lang="es-ES" sz="2400" dirty="0"/>
              <a:t>% de los mexicanos no permitirían que en su casa vivieran personas de distinta religión; </a:t>
            </a:r>
            <a:endParaRPr lang="es-ES" sz="2400" dirty="0" smtClean="0"/>
          </a:p>
          <a:p>
            <a:r>
              <a:rPr lang="es-ES" sz="2400" dirty="0" smtClean="0"/>
              <a:t>48.4</a:t>
            </a:r>
            <a:r>
              <a:rPr lang="es-ES" sz="2400" dirty="0"/>
              <a:t>% no estaría dispuesto a vivir cerca de homosexuales; </a:t>
            </a:r>
            <a:endParaRPr lang="es-ES" sz="2400" dirty="0" smtClean="0"/>
          </a:p>
          <a:p>
            <a:r>
              <a:rPr lang="es-ES" sz="2400" dirty="0" smtClean="0"/>
              <a:t>42.1</a:t>
            </a:r>
            <a:r>
              <a:rPr lang="es-ES" sz="2400" dirty="0"/>
              <a:t>% no estaría dispuesto a vivir cerca de extranjeros; </a:t>
            </a:r>
            <a:endParaRPr lang="es-ES" sz="2400" dirty="0" smtClean="0"/>
          </a:p>
          <a:p>
            <a:r>
              <a:rPr lang="es-ES" sz="2400" dirty="0" smtClean="0"/>
              <a:t>y </a:t>
            </a:r>
            <a:r>
              <a:rPr lang="es-ES" sz="2400" dirty="0"/>
              <a:t>un 38.3% con personas de ideas políticas distintas a las suyas. </a:t>
            </a:r>
            <a:endParaRPr lang="es-ES" sz="2000" dirty="0"/>
          </a:p>
        </p:txBody>
      </p:sp>
    </p:spTree>
    <p:extLst>
      <p:ext uri="{BB962C8B-B14F-4D97-AF65-F5344CB8AC3E}">
        <p14:creationId xmlns:p14="http://schemas.microsoft.com/office/powerpoint/2010/main" val="3685548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871208"/>
          </a:xfrm>
        </p:spPr>
        <p:txBody>
          <a:bodyPr>
            <a:normAutofit fontScale="90000"/>
            <a:scene3d>
              <a:camera prst="orthographicFront"/>
              <a:lightRig rig="soft" dir="t">
                <a:rot lat="0" lon="0" rev="2400000"/>
              </a:lightRig>
            </a:scene3d>
          </a:bodyPr>
          <a:lstStyle/>
          <a:p>
            <a:pPr marL="54864" indent="0" algn="ctr" eaLnBrk="1" fontAlgn="auto" hangingPunct="1">
              <a:spcAft>
                <a:spcPts val="0"/>
              </a:spcAft>
              <a:defRPr/>
            </a:pPr>
            <a:r>
              <a:rPr lang="es-MX" sz="3600" dirty="0" smtClean="0">
                <a:solidFill>
                  <a:schemeClr val="tx2">
                    <a:tint val="100000"/>
                    <a:shade val="90000"/>
                    <a:satMod val="250000"/>
                    <a:alpha val="100000"/>
                  </a:schemeClr>
                </a:solidFill>
                <a:latin typeface="Andalus" pitchFamily="2" charset="-78"/>
                <a:ea typeface="+mj-ea"/>
                <a:cs typeface="Andalus" pitchFamily="2" charset="-78"/>
              </a:rPr>
              <a:t> Libertad Religiosa </a:t>
            </a:r>
            <a:br>
              <a:rPr lang="es-MX" sz="3600" dirty="0" smtClean="0">
                <a:solidFill>
                  <a:schemeClr val="tx2">
                    <a:tint val="100000"/>
                    <a:shade val="90000"/>
                    <a:satMod val="250000"/>
                    <a:alpha val="100000"/>
                  </a:schemeClr>
                </a:solidFill>
                <a:latin typeface="Andalus" pitchFamily="2" charset="-78"/>
                <a:ea typeface="+mj-ea"/>
                <a:cs typeface="Andalus" pitchFamily="2" charset="-78"/>
              </a:rPr>
            </a:br>
            <a:r>
              <a:rPr lang="es-MX" sz="3600" dirty="0" smtClean="0">
                <a:solidFill>
                  <a:schemeClr val="tx2">
                    <a:tint val="100000"/>
                    <a:shade val="90000"/>
                    <a:satMod val="250000"/>
                    <a:alpha val="100000"/>
                  </a:schemeClr>
                </a:solidFill>
                <a:latin typeface="Andalus" pitchFamily="2" charset="-78"/>
                <a:ea typeface="+mj-ea"/>
                <a:cs typeface="Andalus" pitchFamily="2" charset="-78"/>
              </a:rPr>
              <a:t>y Libertad de Conciencia</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6" name="5 Rectángulo redondeado"/>
          <p:cNvSpPr/>
          <p:nvPr/>
        </p:nvSpPr>
        <p:spPr>
          <a:xfrm>
            <a:off x="684213" y="1844675"/>
            <a:ext cx="2376487" cy="863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dirty="0"/>
              <a:t>Conciencia y religión </a:t>
            </a:r>
            <a:endParaRPr lang="en-US" dirty="0">
              <a:latin typeface="Arial"/>
              <a:cs typeface="Arial"/>
            </a:endParaRPr>
          </a:p>
        </p:txBody>
      </p:sp>
      <p:sp>
        <p:nvSpPr>
          <p:cNvPr id="15" name="14 Rectángulo redondeado"/>
          <p:cNvSpPr/>
          <p:nvPr/>
        </p:nvSpPr>
        <p:spPr>
          <a:xfrm>
            <a:off x="2051050" y="3284538"/>
            <a:ext cx="5184775" cy="9350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latin typeface="Arial"/>
                <a:cs typeface="Arial"/>
              </a:rPr>
              <a:t>Libertad de Conciencia- Libertad Religiosa</a:t>
            </a:r>
            <a:endParaRPr lang="es-MX" dirty="0">
              <a:latin typeface="Arial"/>
              <a:cs typeface="Arial"/>
            </a:endParaRPr>
          </a:p>
        </p:txBody>
      </p:sp>
      <p:sp>
        <p:nvSpPr>
          <p:cNvPr id="18" name="17 Rectángulo redondeado"/>
          <p:cNvSpPr/>
          <p:nvPr/>
        </p:nvSpPr>
        <p:spPr>
          <a:xfrm>
            <a:off x="2268538" y="4797425"/>
            <a:ext cx="5040312" cy="15113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t>Derecho innegociable de cualquier ser humano que quiera defender sus ideas éticas, filosóficas o sus argumentos de fe.  </a:t>
            </a:r>
            <a:endParaRPr lang="en-US" dirty="0">
              <a:latin typeface="Arial"/>
              <a:cs typeface="Arial"/>
            </a:endParaRPr>
          </a:p>
        </p:txBody>
      </p:sp>
      <p:sp>
        <p:nvSpPr>
          <p:cNvPr id="23557" name="CuadroTexto 2"/>
          <p:cNvSpPr txBox="1">
            <a:spLocks noChangeArrowheads="1"/>
          </p:cNvSpPr>
          <p:nvPr/>
        </p:nvSpPr>
        <p:spPr bwMode="auto">
          <a:xfrm>
            <a:off x="3348038" y="1916113"/>
            <a:ext cx="52562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s-ES_tradnl" sz="1800"/>
              <a:t>Fundamento para las convicciones propias y también un mapa para vivirse en sociedad. </a:t>
            </a:r>
            <a:endParaRPr lang="es-ES" sz="1800"/>
          </a:p>
        </p:txBody>
      </p:sp>
      <p:cxnSp>
        <p:nvCxnSpPr>
          <p:cNvPr id="4" name="Conector recto de flecha 3"/>
          <p:cNvCxnSpPr>
            <a:stCxn id="6" idx="3"/>
          </p:cNvCxnSpPr>
          <p:nvPr/>
        </p:nvCxnSpPr>
        <p:spPr>
          <a:xfrm>
            <a:off x="3060700" y="2276475"/>
            <a:ext cx="6477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Flecha abajo 4"/>
          <p:cNvSpPr/>
          <p:nvPr/>
        </p:nvSpPr>
        <p:spPr>
          <a:xfrm>
            <a:off x="4427538" y="4365625"/>
            <a:ext cx="360362" cy="431800"/>
          </a:xfrm>
          <a:prstGeom prst="downArrow">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s-E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1948"/>
            <a:ext cx="8229600" cy="872796"/>
          </a:xfrm>
        </p:spPr>
        <p:txBody>
          <a:bodyPr>
            <a:noAutofit/>
          </a:bodyPr>
          <a:lstStyle/>
          <a:p>
            <a:pPr indent="0" algn="ctr">
              <a:defRPr/>
            </a:pPr>
            <a:r>
              <a:rPr lang="es-ES" sz="3600" dirty="0" smtClean="0">
                <a:latin typeface="Andaluz"/>
                <a:cs typeface="Andaluz"/>
              </a:rPr>
              <a:t>9. ENADIS 2005-a</a:t>
            </a:r>
            <a:endParaRPr lang="es-ES" sz="3600" dirty="0">
              <a:latin typeface="Andaluz"/>
              <a:cs typeface="Andaluz"/>
            </a:endParaRPr>
          </a:p>
        </p:txBody>
      </p:sp>
      <p:sp>
        <p:nvSpPr>
          <p:cNvPr id="26626" name="Marcador de texto 2"/>
          <p:cNvSpPr>
            <a:spLocks noGrp="1"/>
          </p:cNvSpPr>
          <p:nvPr>
            <p:ph type="body" idx="1"/>
          </p:nvPr>
        </p:nvSpPr>
        <p:spPr>
          <a:xfrm>
            <a:off x="457200" y="1196975"/>
            <a:ext cx="4040188" cy="977900"/>
          </a:xfrm>
        </p:spPr>
        <p:txBody>
          <a:bodyPr/>
          <a:lstStyle/>
          <a:p>
            <a:pPr marL="90488">
              <a:spcBef>
                <a:spcPct val="0"/>
              </a:spcBef>
            </a:pPr>
            <a:r>
              <a:rPr lang="es-ES_tradnl" sz="2000" cap="none">
                <a:latin typeface="Rockwell" charset="0"/>
              </a:rPr>
              <a:t>Intolerancia a la diversidad religiosa</a:t>
            </a:r>
            <a:endParaRPr lang="es-ES" sz="2000" cap="none">
              <a:latin typeface="Arial " charset="0"/>
              <a:cs typeface="Arial " charset="0"/>
            </a:endParaRPr>
          </a:p>
        </p:txBody>
      </p:sp>
      <p:sp>
        <p:nvSpPr>
          <p:cNvPr id="4" name="Marcador de texto 3"/>
          <p:cNvSpPr>
            <a:spLocks noGrp="1"/>
          </p:cNvSpPr>
          <p:nvPr>
            <p:ph type="body" sz="half" idx="3"/>
          </p:nvPr>
        </p:nvSpPr>
        <p:spPr/>
        <p:txBody>
          <a:bodyPr/>
          <a:lstStyle/>
          <a:p>
            <a:pPr algn="ctr">
              <a:defRPr/>
            </a:pPr>
            <a:endParaRPr lang="es-ES" sz="2000" dirty="0">
              <a:latin typeface="Arial"/>
              <a:cs typeface="Arial"/>
            </a:endParaRPr>
          </a:p>
          <a:p>
            <a:pPr>
              <a:defRPr/>
            </a:pPr>
            <a:endParaRPr lang="es-ES" dirty="0" smtClean="0">
              <a:cs typeface="+mn-cs"/>
            </a:endParaRPr>
          </a:p>
          <a:p>
            <a:pPr>
              <a:defRPr/>
            </a:pPr>
            <a:endParaRPr lang="es-ES" sz="2000" cap="none" dirty="0" smtClean="0">
              <a:latin typeface="Arial"/>
              <a:cs typeface="Arial"/>
            </a:endParaRPr>
          </a:p>
          <a:p>
            <a:pPr>
              <a:defRPr/>
            </a:pPr>
            <a:r>
              <a:rPr lang="es-ES" sz="2000" cap="none" dirty="0" smtClean="0"/>
              <a:t>No disposición a vivir en cercanía</a:t>
            </a:r>
            <a:r>
              <a:rPr lang="es-ES_tradnl" sz="2000" cap="none" dirty="0" smtClean="0"/>
              <a:t> </a:t>
            </a:r>
            <a:endParaRPr lang="es-ES" sz="2000" cap="none" dirty="0">
              <a:latin typeface="Arial"/>
              <a:cs typeface="Arial"/>
            </a:endParaRPr>
          </a:p>
        </p:txBody>
      </p:sp>
      <p:sp>
        <p:nvSpPr>
          <p:cNvPr id="26628" name="Marcador de contenido 4"/>
          <p:cNvSpPr>
            <a:spLocks noGrp="1"/>
          </p:cNvSpPr>
          <p:nvPr>
            <p:ph sz="quarter" idx="2"/>
          </p:nvPr>
        </p:nvSpPr>
        <p:spPr>
          <a:xfrm>
            <a:off x="457200" y="2362200"/>
            <a:ext cx="4040188" cy="4162425"/>
          </a:xfrm>
        </p:spPr>
        <p:txBody>
          <a:bodyPr/>
          <a:lstStyle/>
          <a:p>
            <a:pPr algn="just"/>
            <a:r>
              <a:rPr lang="es-ES_tradnl" sz="2000">
                <a:latin typeface="Arial" charset="0"/>
                <a:cs typeface="Arial" charset="0"/>
              </a:rPr>
              <a:t>Más de la mitad de los mexicanos encuestados (50.9) afirmó que entre más religiones existieran, mayores conflictos entre las sociedades habría. </a:t>
            </a:r>
          </a:p>
          <a:p>
            <a:pPr algn="just"/>
            <a:endParaRPr lang="es-ES_tradnl" sz="2000">
              <a:latin typeface="Arial" charset="0"/>
              <a:cs typeface="Arial" charset="0"/>
            </a:endParaRPr>
          </a:p>
          <a:p>
            <a:pPr algn="just"/>
            <a:r>
              <a:rPr lang="es-ES_tradnl" sz="2000">
                <a:latin typeface="Arial" charset="0"/>
                <a:cs typeface="Arial" charset="0"/>
              </a:rPr>
              <a:t>36.6 por ciento opinó que era más difícil enseñarle valores a los hijos cuando se permitía la existencia de muchas religiones en el país. </a:t>
            </a:r>
          </a:p>
        </p:txBody>
      </p:sp>
      <p:sp>
        <p:nvSpPr>
          <p:cNvPr id="26629" name="Marcador de contenido 5"/>
          <p:cNvSpPr>
            <a:spLocks noGrp="1"/>
          </p:cNvSpPr>
          <p:nvPr>
            <p:ph sz="quarter" idx="4"/>
          </p:nvPr>
        </p:nvSpPr>
        <p:spPr>
          <a:xfrm>
            <a:off x="4645025" y="2362200"/>
            <a:ext cx="4103688" cy="4162425"/>
          </a:xfrm>
        </p:spPr>
        <p:txBody>
          <a:bodyPr/>
          <a:lstStyle/>
          <a:p>
            <a:pPr algn="just"/>
            <a:r>
              <a:rPr lang="es-ES_tradnl" sz="2000">
                <a:latin typeface="Arial" charset="0"/>
                <a:cs typeface="Arial" charset="0"/>
              </a:rPr>
              <a:t>36.2 por ciento no estuvo dispuesto a vivir en cercanía de  individuos que profesaran otra religión y 20.1 con integrantes de otras razas </a:t>
            </a:r>
            <a:endParaRPr lang="es-ES" sz="2000">
              <a:latin typeface="Arial" charset="0"/>
              <a:cs typeface="Arial" charset="0"/>
            </a:endParaRPr>
          </a:p>
        </p:txBody>
      </p:sp>
      <p:sp>
        <p:nvSpPr>
          <p:cNvPr id="3" name="Rectángulo redondeado 2"/>
          <p:cNvSpPr/>
          <p:nvPr/>
        </p:nvSpPr>
        <p:spPr>
          <a:xfrm>
            <a:off x="5003800" y="4581525"/>
            <a:ext cx="3671888" cy="15843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_tradnl" dirty="0"/>
              <a:t>Todos ellos identificaron a otros grupos religiosos como grupos que pueden generar conflictos. </a:t>
            </a:r>
            <a:endParaRPr lang="es-E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1948"/>
            <a:ext cx="8229600" cy="872796"/>
          </a:xfrm>
        </p:spPr>
        <p:txBody>
          <a:bodyPr>
            <a:noAutofit/>
          </a:bodyPr>
          <a:lstStyle/>
          <a:p>
            <a:pPr indent="0" algn="ctr">
              <a:defRPr/>
            </a:pPr>
            <a:r>
              <a:rPr lang="es-ES" sz="3600" dirty="0" smtClean="0">
                <a:latin typeface="Andaluz"/>
                <a:cs typeface="Andaluz"/>
              </a:rPr>
              <a:t>10. ENADIS 2005-b</a:t>
            </a:r>
            <a:endParaRPr lang="es-ES" sz="3600" dirty="0">
              <a:latin typeface="Andaluz"/>
              <a:cs typeface="Andaluz"/>
            </a:endParaRPr>
          </a:p>
        </p:txBody>
      </p:sp>
      <p:sp>
        <p:nvSpPr>
          <p:cNvPr id="27650" name="Marcador de texto 2"/>
          <p:cNvSpPr>
            <a:spLocks noGrp="1"/>
          </p:cNvSpPr>
          <p:nvPr>
            <p:ph type="body" idx="1"/>
          </p:nvPr>
        </p:nvSpPr>
        <p:spPr>
          <a:xfrm>
            <a:off x="457200" y="1196975"/>
            <a:ext cx="8218488" cy="977900"/>
          </a:xfrm>
        </p:spPr>
        <p:txBody>
          <a:bodyPr/>
          <a:lstStyle/>
          <a:p>
            <a:pPr marL="90488" algn="ctr">
              <a:spcBef>
                <a:spcPct val="0"/>
              </a:spcBef>
            </a:pPr>
            <a:r>
              <a:rPr lang="es-ES_tradnl" sz="1800" cap="none">
                <a:latin typeface="Rockwell" charset="0"/>
              </a:rPr>
              <a:t>En promedio, 9 de cada 10 mujeres, personas con discapacidad, indígenas, homosexuales, adultos(as) mayores y </a:t>
            </a:r>
            <a:r>
              <a:rPr lang="es-ES_tradnl" sz="1800" b="1" cap="none">
                <a:latin typeface="Rockwell" charset="0"/>
              </a:rPr>
              <a:t>pertenecientes a minorías religiosas</a:t>
            </a:r>
            <a:r>
              <a:rPr lang="es-ES_tradnl" sz="1800" cap="none">
                <a:latin typeface="Rockwell" charset="0"/>
              </a:rPr>
              <a:t> opinaron  que existía discriminación por su condición </a:t>
            </a:r>
            <a:endParaRPr lang="es-ES" sz="1800" cap="none">
              <a:latin typeface="Arial " charset="0"/>
              <a:cs typeface="Arial " charset="0"/>
            </a:endParaRPr>
          </a:p>
        </p:txBody>
      </p:sp>
      <p:sp>
        <p:nvSpPr>
          <p:cNvPr id="22532" name="Marcador de contenido 4"/>
          <p:cNvSpPr>
            <a:spLocks noGrp="1"/>
          </p:cNvSpPr>
          <p:nvPr>
            <p:ph sz="quarter" idx="2"/>
          </p:nvPr>
        </p:nvSpPr>
        <p:spPr>
          <a:xfrm>
            <a:off x="611188" y="2349500"/>
            <a:ext cx="8064500" cy="2592388"/>
          </a:xfrm>
        </p:spPr>
        <p:txBody>
          <a:bodyPr/>
          <a:lstStyle/>
          <a:p>
            <a:pPr algn="just">
              <a:defRPr/>
            </a:pPr>
            <a:r>
              <a:rPr lang="es-ES_tradnl" sz="2000" dirty="0"/>
              <a:t>Casi un </a:t>
            </a:r>
            <a:r>
              <a:rPr lang="es-ES_tradnl" sz="2000" dirty="0" smtClean="0"/>
              <a:t>39.2 por ciento </a:t>
            </a:r>
            <a:r>
              <a:rPr lang="es-ES_tradnl" sz="2000" dirty="0"/>
              <a:t>de las minorías religiosas encuestadas ganaba menores salarios que el resto de las </a:t>
            </a:r>
            <a:r>
              <a:rPr lang="es-ES_tradnl" sz="2000" dirty="0" smtClean="0"/>
              <a:t>personas</a:t>
            </a:r>
          </a:p>
          <a:p>
            <a:pPr marL="0" indent="0" algn="just">
              <a:buFont typeface="Wingdings 2" charset="0"/>
              <a:buNone/>
              <a:defRPr/>
            </a:pPr>
            <a:r>
              <a:rPr lang="es-ES_tradnl" sz="2000" dirty="0" smtClean="0"/>
              <a:t> </a:t>
            </a:r>
          </a:p>
          <a:p>
            <a:pPr algn="just">
              <a:defRPr/>
            </a:pPr>
            <a:r>
              <a:rPr lang="es-ES_tradnl" sz="2000" dirty="0" smtClean="0"/>
              <a:t>31.4</a:t>
            </a:r>
            <a:r>
              <a:rPr lang="es-ES_tradnl" sz="2000" dirty="0"/>
              <a:t> </a:t>
            </a:r>
            <a:r>
              <a:rPr lang="es-ES_tradnl" sz="2000" dirty="0" smtClean="0"/>
              <a:t>por ciento </a:t>
            </a:r>
            <a:r>
              <a:rPr lang="es-ES_tradnl" sz="2000" dirty="0"/>
              <a:t>consideró tener menores oportunidades para conseguir un empleo. </a:t>
            </a:r>
            <a:endParaRPr lang="es-ES_tradnl" sz="2000" dirty="0" smtClean="0"/>
          </a:p>
          <a:p>
            <a:pPr algn="just">
              <a:defRPr/>
            </a:pPr>
            <a:endParaRPr lang="es-ES_tradnl" sz="2000" dirty="0" smtClean="0"/>
          </a:p>
          <a:p>
            <a:pPr algn="just">
              <a:defRPr/>
            </a:pPr>
            <a:r>
              <a:rPr lang="es-ES_tradnl" sz="2000" dirty="0"/>
              <a:t>20.1% afirmó que el mayor sufrimiento para las personas que pertenecían a una minoría religiosa era la falta de trabajo. </a:t>
            </a:r>
            <a:endParaRPr lang="es-ES_tradnl" sz="2000" dirty="0">
              <a:latin typeface="Arial"/>
              <a:cs typeface="Arial"/>
            </a:endParaRPr>
          </a:p>
        </p:txBody>
      </p:sp>
      <p:sp>
        <p:nvSpPr>
          <p:cNvPr id="7" name="Rectángulo redondeado 6"/>
          <p:cNvSpPr/>
          <p:nvPr/>
        </p:nvSpPr>
        <p:spPr>
          <a:xfrm>
            <a:off x="684213" y="5373688"/>
            <a:ext cx="4032250" cy="79216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Segregación como alejamiento simbólico </a:t>
            </a:r>
          </a:p>
        </p:txBody>
      </p:sp>
      <p:sp>
        <p:nvSpPr>
          <p:cNvPr id="27653" name="CuadroTexto 7"/>
          <p:cNvSpPr txBox="1">
            <a:spLocks noChangeArrowheads="1"/>
          </p:cNvSpPr>
          <p:nvPr/>
        </p:nvSpPr>
        <p:spPr bwMode="auto">
          <a:xfrm>
            <a:off x="4932363" y="5013325"/>
            <a:ext cx="374332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_tradnl" sz="1600"/>
              <a:t>28.9 por ciento dijo que sus hijos habían sido víctimas de actos discriminatorios</a:t>
            </a:r>
          </a:p>
          <a:p>
            <a:pPr eaLnBrk="1" hangingPunct="1"/>
            <a:endParaRPr lang="es-ES_tradnl" sz="1600"/>
          </a:p>
          <a:p>
            <a:pPr eaLnBrk="1" hangingPunct="1"/>
            <a:r>
              <a:rPr lang="es-ES_tradnl" sz="1600"/>
              <a:t> 31.4 por ciento consideró tener menores oportunidades de empleo</a:t>
            </a:r>
            <a:endParaRPr lang="es-ES" sz="1600"/>
          </a:p>
        </p:txBody>
      </p:sp>
      <p:cxnSp>
        <p:nvCxnSpPr>
          <p:cNvPr id="10" name="Conector recto de flecha 9"/>
          <p:cNvCxnSpPr/>
          <p:nvPr/>
        </p:nvCxnSpPr>
        <p:spPr>
          <a:xfrm flipV="1">
            <a:off x="2987675" y="5013325"/>
            <a:ext cx="0" cy="2873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4716463" y="5949950"/>
            <a:ext cx="431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1948"/>
            <a:ext cx="8229600" cy="872796"/>
          </a:xfrm>
        </p:spPr>
        <p:txBody>
          <a:bodyPr>
            <a:noAutofit/>
          </a:bodyPr>
          <a:lstStyle/>
          <a:p>
            <a:pPr indent="0">
              <a:defRPr/>
            </a:pPr>
            <a:r>
              <a:rPr lang="es-ES" sz="3600" dirty="0" smtClean="0">
                <a:latin typeface="Andaluz"/>
                <a:cs typeface="Andaluz"/>
              </a:rPr>
              <a:t> ENADIS 2010-a</a:t>
            </a:r>
            <a:endParaRPr lang="es-ES" sz="3600" dirty="0">
              <a:latin typeface="Andaluz"/>
              <a:cs typeface="Andaluz"/>
            </a:endParaRPr>
          </a:p>
        </p:txBody>
      </p:sp>
      <p:sp>
        <p:nvSpPr>
          <p:cNvPr id="28674" name="Marcador de texto 2"/>
          <p:cNvSpPr>
            <a:spLocks noGrp="1"/>
          </p:cNvSpPr>
          <p:nvPr>
            <p:ph type="body" idx="1"/>
          </p:nvPr>
        </p:nvSpPr>
        <p:spPr>
          <a:xfrm>
            <a:off x="457200" y="1196975"/>
            <a:ext cx="4040188" cy="977900"/>
          </a:xfrm>
        </p:spPr>
        <p:txBody>
          <a:bodyPr/>
          <a:lstStyle/>
          <a:p>
            <a:pPr marL="90488">
              <a:spcBef>
                <a:spcPct val="0"/>
              </a:spcBef>
            </a:pPr>
            <a:r>
              <a:rPr lang="es-ES_tradnl" sz="2000" cap="none">
                <a:latin typeface="Arial" charset="0"/>
                <a:cs typeface="Arial" charset="0"/>
              </a:rPr>
              <a:t>Grupos de personas cuyos derechos en México son menos respetados </a:t>
            </a:r>
            <a:endParaRPr lang="es-ES" sz="2000" cap="none">
              <a:latin typeface="Arial" charset="0"/>
              <a:cs typeface="Arial" charset="0"/>
            </a:endParaRPr>
          </a:p>
        </p:txBody>
      </p:sp>
      <p:sp>
        <p:nvSpPr>
          <p:cNvPr id="4" name="Marcador de texto 3"/>
          <p:cNvSpPr>
            <a:spLocks noGrp="1"/>
          </p:cNvSpPr>
          <p:nvPr>
            <p:ph type="body" sz="half" idx="3"/>
          </p:nvPr>
        </p:nvSpPr>
        <p:spPr/>
        <p:txBody>
          <a:bodyPr/>
          <a:lstStyle/>
          <a:p>
            <a:pPr>
              <a:defRPr/>
            </a:pPr>
            <a:endParaRPr lang="es-ES" dirty="0" smtClean="0">
              <a:cs typeface="+mn-cs"/>
            </a:endParaRPr>
          </a:p>
          <a:p>
            <a:pPr>
              <a:defRPr/>
            </a:pPr>
            <a:endParaRPr lang="es-ES" sz="2000" cap="none" dirty="0" smtClean="0">
              <a:latin typeface="Arial"/>
              <a:cs typeface="Arial"/>
            </a:endParaRPr>
          </a:p>
          <a:p>
            <a:pPr>
              <a:defRPr/>
            </a:pPr>
            <a:r>
              <a:rPr lang="es-ES" sz="2000" cap="none" dirty="0" smtClean="0">
                <a:latin typeface="Arial"/>
                <a:cs typeface="Arial"/>
              </a:rPr>
              <a:t>No disposición a vivir en cercanía</a:t>
            </a:r>
            <a:r>
              <a:rPr lang="es-ES_tradnl" sz="2000" cap="none" dirty="0" smtClean="0">
                <a:latin typeface="Arial"/>
                <a:cs typeface="Arial"/>
              </a:rPr>
              <a:t> </a:t>
            </a:r>
            <a:endParaRPr lang="es-ES" sz="2000" cap="none" dirty="0">
              <a:latin typeface="Arial"/>
              <a:cs typeface="Arial"/>
            </a:endParaRPr>
          </a:p>
        </p:txBody>
      </p:sp>
      <p:sp>
        <p:nvSpPr>
          <p:cNvPr id="22532" name="Marcador de contenido 4"/>
          <p:cNvSpPr>
            <a:spLocks noGrp="1"/>
          </p:cNvSpPr>
          <p:nvPr>
            <p:ph sz="quarter" idx="2"/>
          </p:nvPr>
        </p:nvSpPr>
        <p:spPr>
          <a:xfrm>
            <a:off x="457200" y="2362200"/>
            <a:ext cx="4040188" cy="4162425"/>
          </a:xfrm>
        </p:spPr>
        <p:txBody>
          <a:bodyPr/>
          <a:lstStyle/>
          <a:p>
            <a:pPr>
              <a:defRPr/>
            </a:pPr>
            <a:r>
              <a:rPr lang="es-ES_tradnl" sz="2000" dirty="0">
                <a:latin typeface="Arial" charset="0"/>
                <a:cs typeface="Arial" charset="0"/>
              </a:rPr>
              <a:t>Personas homosexuales (19.5) </a:t>
            </a:r>
          </a:p>
          <a:p>
            <a:pPr>
              <a:defRPr/>
            </a:pPr>
            <a:r>
              <a:rPr lang="es-ES_tradnl" sz="2000" dirty="0">
                <a:latin typeface="Arial" charset="0"/>
                <a:cs typeface="Arial" charset="0"/>
              </a:rPr>
              <a:t>Personas migrantes (20.3)</a:t>
            </a:r>
          </a:p>
          <a:p>
            <a:pPr>
              <a:defRPr/>
            </a:pPr>
            <a:r>
              <a:rPr lang="es-ES_tradnl" sz="2000" dirty="0">
                <a:latin typeface="Arial" charset="0"/>
                <a:cs typeface="Arial" charset="0"/>
              </a:rPr>
              <a:t>Personas indígenas (22.4)</a:t>
            </a:r>
          </a:p>
          <a:p>
            <a:pPr>
              <a:defRPr/>
            </a:pPr>
            <a:endParaRPr lang="es-ES_tradnl" sz="2000" dirty="0" smtClean="0">
              <a:latin typeface="Arial" charset="0"/>
              <a:cs typeface="Arial" charset="0"/>
            </a:endParaRPr>
          </a:p>
          <a:p>
            <a:pPr marL="0" indent="0">
              <a:buFont typeface="Wingdings 2" charset="0"/>
              <a:buNone/>
              <a:defRPr/>
            </a:pPr>
            <a:endParaRPr lang="es-ES_tradnl" sz="2000" dirty="0">
              <a:latin typeface="Arial" charset="0"/>
              <a:cs typeface="Arial" charset="0"/>
            </a:endParaRPr>
          </a:p>
          <a:p>
            <a:pPr algn="just">
              <a:defRPr/>
            </a:pPr>
            <a:r>
              <a:rPr lang="es-ES_tradnl" sz="2000" dirty="0">
                <a:latin typeface="Arial" charset="0"/>
                <a:cs typeface="Arial" charset="0"/>
              </a:rPr>
              <a:t>Los niños (42.2), los jóvenes (34.9) y las personas no católicas (34.3) son las que menos discriminación sufrirían desde la perspectiva del respeto a sus derechos</a:t>
            </a:r>
            <a:r>
              <a:rPr lang="es-ES_tradnl" sz="2000" dirty="0">
                <a:latin typeface="Rockwell" charset="0"/>
              </a:rPr>
              <a:t>.  </a:t>
            </a:r>
          </a:p>
        </p:txBody>
      </p:sp>
      <p:sp>
        <p:nvSpPr>
          <p:cNvPr id="28677" name="Marcador de contenido 5"/>
          <p:cNvSpPr>
            <a:spLocks noGrp="1"/>
          </p:cNvSpPr>
          <p:nvPr>
            <p:ph sz="quarter" idx="4"/>
          </p:nvPr>
        </p:nvSpPr>
        <p:spPr>
          <a:xfrm>
            <a:off x="4645025" y="2362200"/>
            <a:ext cx="4103688" cy="4162425"/>
          </a:xfrm>
        </p:spPr>
        <p:txBody>
          <a:bodyPr/>
          <a:lstStyle/>
          <a:p>
            <a:r>
              <a:rPr lang="es-ES" sz="2000">
                <a:latin typeface="Arial" charset="0"/>
                <a:cs typeface="Arial" charset="0"/>
              </a:rPr>
              <a:t>Lesbianas (44.1) </a:t>
            </a:r>
          </a:p>
          <a:p>
            <a:r>
              <a:rPr lang="es-ES" sz="2000">
                <a:latin typeface="Arial" charset="0"/>
                <a:cs typeface="Arial" charset="0"/>
              </a:rPr>
              <a:t>Homosexuales (43.7)</a:t>
            </a:r>
          </a:p>
          <a:p>
            <a:r>
              <a:rPr lang="es-ES" sz="2000">
                <a:latin typeface="Arial" charset="0"/>
                <a:cs typeface="Arial" charset="0"/>
              </a:rPr>
              <a:t>Personas con VIH (35.9)</a:t>
            </a:r>
          </a:p>
          <a:p>
            <a:r>
              <a:rPr lang="es-ES" sz="2000">
                <a:latin typeface="Arial" charset="0"/>
                <a:cs typeface="Arial" charset="0"/>
              </a:rPr>
              <a:t>Personas con ideas políticas distintas (25.9)</a:t>
            </a:r>
            <a:r>
              <a:rPr lang="es-ES_tradnl" sz="2000">
                <a:latin typeface="Arial" charset="0"/>
                <a:cs typeface="Arial" charset="0"/>
              </a:rPr>
              <a:t> </a:t>
            </a:r>
          </a:p>
          <a:p>
            <a:r>
              <a:rPr lang="es-ES" sz="2000">
                <a:latin typeface="Arial" charset="0"/>
                <a:cs typeface="Arial" charset="0"/>
              </a:rPr>
              <a:t>Extranjeros (26.6) </a:t>
            </a:r>
          </a:p>
          <a:p>
            <a:endParaRPr lang="es-ES" sz="2000">
              <a:latin typeface="Arial" charset="0"/>
              <a:cs typeface="Arial" charset="0"/>
            </a:endParaRPr>
          </a:p>
          <a:p>
            <a:r>
              <a:rPr lang="es-ES" sz="2000">
                <a:latin typeface="Arial" charset="0"/>
                <a:cs typeface="Arial" charset="0"/>
              </a:rPr>
              <a:t>Gente de otra religión (24.2 versus 36.2 en 2005)</a:t>
            </a:r>
          </a:p>
          <a:p>
            <a:endParaRPr lang="es-ES" sz="2000">
              <a:latin typeface="Arial" charset="0"/>
              <a:cs typeface="Arial" charset="0"/>
            </a:endParaRPr>
          </a:p>
          <a:p>
            <a:r>
              <a:rPr lang="es-ES" sz="2000">
                <a:latin typeface="Arial" charset="0"/>
                <a:cs typeface="Arial" charset="0"/>
              </a:rPr>
              <a:t>Gente de otras razas (23.3 versus 20.1 en 2005).</a:t>
            </a:r>
            <a:r>
              <a:rPr lang="es-ES_tradnl" sz="2000">
                <a:latin typeface="Arial" charset="0"/>
                <a:cs typeface="Arial" charset="0"/>
              </a:rPr>
              <a:t> </a:t>
            </a:r>
            <a:endParaRPr lang="es-ES" sz="2000">
              <a:latin typeface="Arial"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51948"/>
            <a:ext cx="8229600" cy="872796"/>
          </a:xfrm>
        </p:spPr>
        <p:txBody>
          <a:bodyPr>
            <a:noAutofit/>
          </a:bodyPr>
          <a:lstStyle/>
          <a:p>
            <a:pPr indent="0">
              <a:defRPr/>
            </a:pPr>
            <a:r>
              <a:rPr lang="es-ES" sz="3600" dirty="0" smtClean="0">
                <a:latin typeface="Andaluz"/>
                <a:cs typeface="Andaluz"/>
              </a:rPr>
              <a:t>12. ENADIS 2010-b</a:t>
            </a:r>
            <a:endParaRPr lang="es-ES" sz="3600" dirty="0">
              <a:latin typeface="Andaluz"/>
              <a:cs typeface="Andaluz"/>
            </a:endParaRPr>
          </a:p>
        </p:txBody>
      </p:sp>
      <p:sp>
        <p:nvSpPr>
          <p:cNvPr id="29698" name="Marcador de texto 2"/>
          <p:cNvSpPr>
            <a:spLocks noGrp="1"/>
          </p:cNvSpPr>
          <p:nvPr>
            <p:ph type="body" idx="1"/>
          </p:nvPr>
        </p:nvSpPr>
        <p:spPr>
          <a:xfrm>
            <a:off x="457200" y="1196975"/>
            <a:ext cx="7210425" cy="977900"/>
          </a:xfrm>
        </p:spPr>
        <p:txBody>
          <a:bodyPr/>
          <a:lstStyle/>
          <a:p>
            <a:pPr marL="90488">
              <a:spcBef>
                <a:spcPct val="0"/>
              </a:spcBef>
            </a:pPr>
            <a:r>
              <a:rPr lang="es-ES_tradnl" sz="2000" cap="none">
                <a:latin typeface="Rockwell" charset="0"/>
              </a:rPr>
              <a:t>No disposición a vivir en cercanía</a:t>
            </a:r>
            <a:endParaRPr lang="es-ES" sz="2000" cap="none">
              <a:latin typeface="Arial " charset="0"/>
              <a:cs typeface="Arial " charset="0"/>
            </a:endParaRPr>
          </a:p>
        </p:txBody>
      </p:sp>
      <p:sp>
        <p:nvSpPr>
          <p:cNvPr id="29699" name="Marcador de contenido 4"/>
          <p:cNvSpPr>
            <a:spLocks noGrp="1"/>
          </p:cNvSpPr>
          <p:nvPr>
            <p:ph sz="quarter" idx="2"/>
          </p:nvPr>
        </p:nvSpPr>
        <p:spPr>
          <a:xfrm>
            <a:off x="457200" y="2362200"/>
            <a:ext cx="4040188" cy="4162425"/>
          </a:xfrm>
        </p:spPr>
        <p:txBody>
          <a:bodyPr/>
          <a:lstStyle/>
          <a:p>
            <a:r>
              <a:rPr lang="es-ES_tradnl">
                <a:latin typeface="Rockwell" charset="0"/>
              </a:rPr>
              <a:t>70 por ciento en los grupos de 12 a 39 años están dispuestos a vivir con personas de otra religión</a:t>
            </a:r>
          </a:p>
        </p:txBody>
      </p:sp>
      <p:sp>
        <p:nvSpPr>
          <p:cNvPr id="29700" name="Marcador de contenido 5"/>
          <p:cNvSpPr>
            <a:spLocks noGrp="1"/>
          </p:cNvSpPr>
          <p:nvPr>
            <p:ph sz="quarter" idx="4"/>
          </p:nvPr>
        </p:nvSpPr>
        <p:spPr>
          <a:xfrm>
            <a:off x="4645025" y="2362200"/>
            <a:ext cx="4103688" cy="3443288"/>
          </a:xfrm>
        </p:spPr>
        <p:txBody>
          <a:bodyPr/>
          <a:lstStyle/>
          <a:p>
            <a:r>
              <a:rPr lang="es-ES_tradnl" sz="2000">
                <a:latin typeface="Rockwell" charset="0"/>
              </a:rPr>
              <a:t>Conforme aumenta la edad, esta respuesta se reduce de manera significativa:</a:t>
            </a:r>
          </a:p>
          <a:p>
            <a:pPr lvl="1"/>
            <a:r>
              <a:rPr lang="es-ES_tradnl" sz="1800">
                <a:latin typeface="Rockwell" charset="0"/>
              </a:rPr>
              <a:t> a 61 por ciento en el grupo de 40 a 49 años,</a:t>
            </a:r>
          </a:p>
          <a:p>
            <a:pPr lvl="1"/>
            <a:r>
              <a:rPr lang="es-ES_tradnl" sz="1800">
                <a:latin typeface="Rockwell" charset="0"/>
              </a:rPr>
              <a:t> 58 por ciento en el grupo de 50 a 59 años y </a:t>
            </a:r>
          </a:p>
          <a:p>
            <a:pPr lvl="1"/>
            <a:r>
              <a:rPr lang="es-ES_tradnl" sz="1800">
                <a:latin typeface="Rockwell" charset="0"/>
              </a:rPr>
              <a:t>47 por ciento entre la población de 60 años o más. </a:t>
            </a:r>
            <a:endParaRPr lang="es-ES" sz="1800">
              <a:latin typeface="Arial" charset="0"/>
              <a:cs typeface="Arial" charset="0"/>
            </a:endParaRPr>
          </a:p>
        </p:txBody>
      </p:sp>
      <p:sp>
        <p:nvSpPr>
          <p:cNvPr id="5" name="Flecha derecha 4"/>
          <p:cNvSpPr/>
          <p:nvPr/>
        </p:nvSpPr>
        <p:spPr>
          <a:xfrm>
            <a:off x="4211638" y="3644900"/>
            <a:ext cx="720725" cy="4318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ángulo redondeado 5"/>
          <p:cNvSpPr/>
          <p:nvPr/>
        </p:nvSpPr>
        <p:spPr>
          <a:xfrm>
            <a:off x="900113" y="4724400"/>
            <a:ext cx="3240087" cy="144145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Juventud y </a:t>
            </a:r>
            <a:r>
              <a:rPr lang="en-US" dirty="0" err="1"/>
              <a:t>educación</a:t>
            </a:r>
            <a:r>
              <a:rPr lang="en-US" dirty="0"/>
              <a:t> </a:t>
            </a:r>
            <a:r>
              <a:rPr lang="en-US" dirty="0" err="1"/>
              <a:t>como</a:t>
            </a:r>
            <a:r>
              <a:rPr lang="en-US" dirty="0"/>
              <a:t> variables </a:t>
            </a:r>
            <a:r>
              <a:rPr lang="en-US" dirty="0" err="1"/>
              <a:t>significativas</a:t>
            </a:r>
            <a:r>
              <a:rPr lang="en-US" dirty="0"/>
              <a:t> </a:t>
            </a:r>
            <a:r>
              <a:rPr lang="en-US" dirty="0" err="1"/>
              <a:t>para</a:t>
            </a:r>
            <a:r>
              <a:rPr lang="en-US" dirty="0"/>
              <a:t> </a:t>
            </a:r>
            <a:r>
              <a:rPr lang="en-US" dirty="0" err="1"/>
              <a:t>aumentar</a:t>
            </a:r>
            <a:r>
              <a:rPr lang="en-US" dirty="0"/>
              <a:t> la </a:t>
            </a:r>
            <a:r>
              <a:rPr lang="en-US" dirty="0" err="1"/>
              <a:t>tolerancia</a:t>
            </a:r>
            <a:r>
              <a:rPr lang="en-US" dirty="0"/>
              <a:t> y </a:t>
            </a:r>
            <a:r>
              <a:rPr lang="en-US" dirty="0" err="1"/>
              <a:t>pluralidad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noAutofit/>
            <a:scene3d>
              <a:camera prst="orthographicFront"/>
              <a:lightRig rig="soft" dir="t">
                <a:rot lat="0" lon="0" rev="2400000"/>
              </a:lightRig>
            </a:scene3d>
          </a:bodyPr>
          <a:lstStyle/>
          <a:p>
            <a:pPr marL="54864" indent="0" algn="ctr" eaLnBrk="1" fontAlgn="auto" hangingPunct="1">
              <a:spcAft>
                <a:spcPts val="0"/>
              </a:spcAft>
              <a:defRPr/>
            </a:pPr>
            <a:r>
              <a:rPr lang="es-ES" sz="3600" dirty="0" smtClean="0">
                <a:solidFill>
                  <a:schemeClr val="tx2">
                    <a:tint val="100000"/>
                    <a:shade val="90000"/>
                    <a:satMod val="250000"/>
                    <a:alpha val="100000"/>
                  </a:schemeClr>
                </a:solidFill>
                <a:latin typeface="Andalus" pitchFamily="2" charset="-78"/>
                <a:ea typeface="+mj-ea"/>
                <a:cs typeface="Andalus" pitchFamily="2" charset="-78"/>
              </a:rPr>
              <a:t> Discriminación a las minorías religiosas</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2770" name="2 Marcador de contenido"/>
          <p:cNvSpPr>
            <a:spLocks noGrp="1"/>
          </p:cNvSpPr>
          <p:nvPr>
            <p:ph idx="1"/>
          </p:nvPr>
        </p:nvSpPr>
        <p:spPr>
          <a:xfrm>
            <a:off x="457200" y="1412875"/>
            <a:ext cx="8229600" cy="5184775"/>
          </a:xfrm>
        </p:spPr>
        <p:txBody>
          <a:bodyPr/>
          <a:lstStyle/>
          <a:p>
            <a:pPr marL="0" indent="0" algn="ctr" eaLnBrk="1" hangingPunct="1">
              <a:buFont typeface="Wingdings 2" charset="0"/>
              <a:buNone/>
            </a:pPr>
            <a:r>
              <a:rPr lang="es-ES" sz="2400">
                <a:latin typeface="Rockwell" charset="0"/>
              </a:rPr>
              <a:t>Un rechazo subjetivo tiene implicaciones objetivas</a:t>
            </a:r>
            <a:r>
              <a:rPr lang="es-ES_tradnl" sz="2400">
                <a:latin typeface="Rockwell" charset="0"/>
              </a:rPr>
              <a:t> </a:t>
            </a:r>
            <a:endParaRPr lang="en-US" sz="2400">
              <a:latin typeface="Arial" charset="0"/>
              <a:cs typeface="Arial" charset="0"/>
            </a:endParaRPr>
          </a:p>
        </p:txBody>
      </p:sp>
      <p:sp>
        <p:nvSpPr>
          <p:cNvPr id="11" name="10 Rectángulo redondeado"/>
          <p:cNvSpPr/>
          <p:nvPr/>
        </p:nvSpPr>
        <p:spPr>
          <a:xfrm>
            <a:off x="1908175" y="1916113"/>
            <a:ext cx="5903913" cy="7207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t>Principal problema de las minorías religiosas</a:t>
            </a:r>
            <a:endParaRPr lang="en-US" dirty="0">
              <a:latin typeface="Andalus" pitchFamily="2" charset="-78"/>
              <a:cs typeface="Andalus" pitchFamily="2" charset="-78"/>
            </a:endParaRPr>
          </a:p>
        </p:txBody>
      </p:sp>
      <p:sp>
        <p:nvSpPr>
          <p:cNvPr id="32772"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32773" name="Rectángulo 4"/>
          <p:cNvSpPr>
            <a:spLocks noChangeArrowheads="1"/>
          </p:cNvSpPr>
          <p:nvPr/>
        </p:nvSpPr>
        <p:spPr bwMode="auto">
          <a:xfrm>
            <a:off x="250825" y="2924175"/>
            <a:ext cx="4033838"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ctr">
              <a:buFont typeface="Arial" charset="0"/>
              <a:buChar char="•"/>
            </a:pPr>
            <a:r>
              <a:rPr lang="es-ES"/>
              <a:t>29 por ciento la desigualdad; </a:t>
            </a:r>
          </a:p>
          <a:p>
            <a:pPr marL="285750" indent="-285750" algn="ctr">
              <a:buFont typeface="Arial" charset="0"/>
              <a:buChar char="•"/>
            </a:pPr>
            <a:endParaRPr lang="es-ES"/>
          </a:p>
          <a:p>
            <a:pPr marL="285750" indent="-285750" algn="ctr">
              <a:buFont typeface="Arial" charset="0"/>
              <a:buChar char="•"/>
            </a:pPr>
            <a:r>
              <a:rPr lang="es-ES"/>
              <a:t>28 por ciento la burla; </a:t>
            </a:r>
          </a:p>
          <a:p>
            <a:pPr marL="285750" indent="-285750" algn="ctr">
              <a:buFont typeface="Arial" charset="0"/>
              <a:buChar char="•"/>
            </a:pPr>
            <a:endParaRPr lang="es-ES"/>
          </a:p>
          <a:p>
            <a:pPr marL="285750" indent="-285750" algn="ctr">
              <a:buFont typeface="Arial" charset="0"/>
              <a:buChar char="•"/>
            </a:pPr>
            <a:r>
              <a:rPr lang="es-ES"/>
              <a:t>6 por ciento los prejuicios y la incomprensión; </a:t>
            </a:r>
          </a:p>
          <a:p>
            <a:pPr marL="285750" indent="-285750" algn="ctr">
              <a:buFont typeface="Arial" charset="0"/>
              <a:buChar char="•"/>
            </a:pPr>
            <a:endParaRPr lang="es-ES"/>
          </a:p>
          <a:p>
            <a:pPr marL="285750" indent="-285750" algn="ctr">
              <a:buFont typeface="Arial" charset="0"/>
              <a:buChar char="•"/>
            </a:pPr>
            <a:r>
              <a:rPr lang="es-ES"/>
              <a:t>1 por ciento la agresión; </a:t>
            </a:r>
          </a:p>
          <a:p>
            <a:pPr marL="285750" indent="-285750" algn="ctr">
              <a:buFont typeface="Arial" charset="0"/>
              <a:buChar char="•"/>
            </a:pPr>
            <a:endParaRPr lang="es-ES"/>
          </a:p>
          <a:p>
            <a:pPr marL="285750" indent="-285750" algn="ctr">
              <a:buFont typeface="Arial" charset="0"/>
              <a:buChar char="•"/>
            </a:pPr>
            <a:r>
              <a:rPr lang="es-ES"/>
              <a:t>1 por ciento la falta de trabajo. </a:t>
            </a:r>
          </a:p>
          <a:p>
            <a:pPr marL="285750" indent="-285750" algn="ctr">
              <a:buFont typeface="Arial" charset="0"/>
              <a:buChar char="•"/>
            </a:pPr>
            <a:endParaRPr lang="es-ES"/>
          </a:p>
          <a:p>
            <a:pPr marL="285750" indent="-285750" algn="ctr">
              <a:buFont typeface="Arial" charset="0"/>
              <a:buChar char="•"/>
            </a:pPr>
            <a:r>
              <a:rPr lang="es-ES"/>
              <a:t>Sólo 7 por ciento considera que no tiene problemas por su religión</a:t>
            </a:r>
            <a:r>
              <a:rPr lang="es-ES_tradnl"/>
              <a:t> </a:t>
            </a:r>
            <a:endParaRPr lang="en-US"/>
          </a:p>
        </p:txBody>
      </p:sp>
      <p:sp>
        <p:nvSpPr>
          <p:cNvPr id="8" name="Rectángulo redondeado 7"/>
          <p:cNvSpPr/>
          <p:nvPr/>
        </p:nvSpPr>
        <p:spPr>
          <a:xfrm>
            <a:off x="4572000" y="2708275"/>
            <a:ext cx="4176713" cy="3933825"/>
          </a:xfrm>
          <a:prstGeom prst="roundRect">
            <a:avLst/>
          </a:prstGeom>
          <a:gradFill flip="none" rotWithShape="1">
            <a:gsLst>
              <a:gs pos="0">
                <a:schemeClr val="accent1">
                  <a:shade val="58000"/>
                  <a:satMod val="150000"/>
                  <a:alpha val="0"/>
                </a:schemeClr>
              </a:gs>
              <a:gs pos="72000">
                <a:schemeClr val="accent1">
                  <a:tint val="90000"/>
                  <a:satMod val="135000"/>
                  <a:alpha val="0"/>
                </a:schemeClr>
              </a:gs>
              <a:gs pos="100000">
                <a:schemeClr val="accent1">
                  <a:tint val="80000"/>
                  <a:satMod val="15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40 por ciento: no se respetan sus prácticas en cuanto al uso de vestimenta religiosa </a:t>
            </a:r>
          </a:p>
          <a:p>
            <a:pPr algn="ctr">
              <a:defRPr/>
            </a:pPr>
            <a:endParaRPr lang="es-ES" dirty="0">
              <a:latin typeface="Arial"/>
              <a:cs typeface="Arial"/>
            </a:endParaRPr>
          </a:p>
          <a:p>
            <a:pPr algn="ctr">
              <a:defRPr/>
            </a:pPr>
            <a:r>
              <a:rPr lang="es-ES" dirty="0">
                <a:latin typeface="Arial"/>
                <a:cs typeface="Arial"/>
              </a:rPr>
              <a:t>26 por ciento: no se respeta su derecho a realizar ceremonias o prácticas religiosas. </a:t>
            </a:r>
          </a:p>
          <a:p>
            <a:pPr algn="ctr">
              <a:defRPr/>
            </a:pPr>
            <a:endParaRPr lang="es-ES" dirty="0">
              <a:latin typeface="Arial"/>
              <a:cs typeface="Arial"/>
            </a:endParaRPr>
          </a:p>
          <a:p>
            <a:pPr algn="ctr">
              <a:defRPr/>
            </a:pPr>
            <a:r>
              <a:rPr lang="es-ES" dirty="0">
                <a:latin typeface="Arial"/>
                <a:cs typeface="Arial"/>
              </a:rPr>
              <a:t>17 por ciento cree que la gente de su ciudad no acepta que se le enseñe su religión a sus hijos</a:t>
            </a:r>
            <a:r>
              <a:rPr lang="es-ES_tradnl" dirty="0">
                <a:latin typeface="Arial"/>
                <a:cs typeface="Arial"/>
              </a:rPr>
              <a:t> </a:t>
            </a:r>
            <a:endParaRPr lang="en-US"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algn="ctr" eaLnBrk="1" fontAlgn="auto" hangingPunct="1">
              <a:spcAft>
                <a:spcPts val="0"/>
              </a:spcAft>
              <a:defRPr/>
            </a:pPr>
            <a:r>
              <a:rPr lang="es-ES" sz="3600" dirty="0" smtClean="0">
                <a:solidFill>
                  <a:schemeClr val="tx2">
                    <a:tint val="100000"/>
                    <a:shade val="90000"/>
                    <a:satMod val="250000"/>
                    <a:alpha val="100000"/>
                  </a:schemeClr>
                </a:solidFill>
                <a:latin typeface="Andalus" pitchFamily="2" charset="-78"/>
                <a:ea typeface="+mj-ea"/>
                <a:cs typeface="Andalus" pitchFamily="2" charset="-78"/>
              </a:rPr>
              <a:t> Derechos de las minorías religiosas</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3794" name="2 Marcador de contenido"/>
          <p:cNvSpPr>
            <a:spLocks noGrp="1"/>
          </p:cNvSpPr>
          <p:nvPr>
            <p:ph idx="1"/>
          </p:nvPr>
        </p:nvSpPr>
        <p:spPr>
          <a:xfrm>
            <a:off x="457200" y="1412875"/>
            <a:ext cx="8435975" cy="5184775"/>
          </a:xfrm>
        </p:spPr>
        <p:txBody>
          <a:bodyPr/>
          <a:lstStyle/>
          <a:p>
            <a:pPr marL="0" indent="0" algn="ctr" eaLnBrk="1" hangingPunct="1">
              <a:buFont typeface="Wingdings 2" charset="0"/>
              <a:buNone/>
            </a:pPr>
            <a:r>
              <a:rPr lang="es-ES_tradnl" sz="2400">
                <a:latin typeface="Arial" charset="0"/>
                <a:cs typeface="Arial" charset="0"/>
              </a:rPr>
              <a:t>43 por ciento de los pertenecientes a minorías religiosas considera que no se respetan sus derechos</a:t>
            </a:r>
            <a:endParaRPr lang="en-US" sz="2400">
              <a:latin typeface="Arial" charset="0"/>
              <a:cs typeface="Arial" charset="0"/>
            </a:endParaRPr>
          </a:p>
        </p:txBody>
      </p:sp>
      <p:sp>
        <p:nvSpPr>
          <p:cNvPr id="11" name="10 Rectángulo redondeado"/>
          <p:cNvSpPr/>
          <p:nvPr/>
        </p:nvSpPr>
        <p:spPr>
          <a:xfrm>
            <a:off x="684213" y="2276475"/>
            <a:ext cx="8064500" cy="12969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_tradnl" dirty="0"/>
              <a:t>65.6  por ciento de las personas encuestadas consideran que las autoridades deben intervenir para defender los derechos de las minorías religiosas si la mayoría católica pretende expulsarlas del lugar en el que habitan. </a:t>
            </a:r>
            <a:endParaRPr lang="en-US" dirty="0">
              <a:latin typeface="Andalus" pitchFamily="2" charset="-78"/>
              <a:cs typeface="Andalus" pitchFamily="2" charset="-78"/>
            </a:endParaRPr>
          </a:p>
        </p:txBody>
      </p:sp>
      <p:sp>
        <p:nvSpPr>
          <p:cNvPr id="33796"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33797" name="Rectángulo 4"/>
          <p:cNvSpPr>
            <a:spLocks noChangeArrowheads="1"/>
          </p:cNvSpPr>
          <p:nvPr/>
        </p:nvSpPr>
        <p:spPr bwMode="auto">
          <a:xfrm>
            <a:off x="468313" y="3933825"/>
            <a:ext cx="33115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lgn="ctr">
              <a:buFont typeface="Arial" charset="0"/>
              <a:buChar char="•"/>
            </a:pPr>
            <a:r>
              <a:rPr lang="es-ES_tradnl"/>
              <a:t>Este porcentaje se eleva a 76.6 por ciento cuando se le formula la misma pregunta a la población perteneciente a minorías religiosas </a:t>
            </a:r>
            <a:endParaRPr lang="es-ES"/>
          </a:p>
        </p:txBody>
      </p:sp>
      <p:sp>
        <p:nvSpPr>
          <p:cNvPr id="8" name="Rectángulo redondeado 7"/>
          <p:cNvSpPr/>
          <p:nvPr/>
        </p:nvSpPr>
        <p:spPr>
          <a:xfrm>
            <a:off x="3779838" y="3644900"/>
            <a:ext cx="4968875" cy="3024188"/>
          </a:xfrm>
          <a:prstGeom prst="roundRect">
            <a:avLst/>
          </a:prstGeom>
          <a:gradFill flip="none" rotWithShape="1">
            <a:gsLst>
              <a:gs pos="0">
                <a:schemeClr val="accent1">
                  <a:shade val="58000"/>
                  <a:satMod val="150000"/>
                  <a:alpha val="0"/>
                </a:schemeClr>
              </a:gs>
              <a:gs pos="72000">
                <a:schemeClr val="accent1">
                  <a:tint val="90000"/>
                  <a:satMod val="135000"/>
                  <a:alpha val="0"/>
                </a:schemeClr>
              </a:gs>
              <a:gs pos="100000">
                <a:schemeClr val="accent1">
                  <a:tint val="80000"/>
                  <a:satMod val="155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Los entornos más tolerantes se encuentran entre correligionarios y familia (90 y 87 por ciento). </a:t>
            </a:r>
          </a:p>
          <a:p>
            <a:pPr algn="ctr">
              <a:defRPr/>
            </a:pPr>
            <a:r>
              <a:rPr lang="es-ES" dirty="0"/>
              <a:t>Servicios de salud (74 por ciento), el gobierno federal (68 por ciento) y los medios de comunicación (66 por ciento).</a:t>
            </a:r>
          </a:p>
          <a:p>
            <a:pPr algn="ctr">
              <a:defRPr/>
            </a:pPr>
            <a:r>
              <a:rPr lang="es-ES" dirty="0"/>
              <a:t> </a:t>
            </a:r>
          </a:p>
          <a:p>
            <a:pPr algn="ctr">
              <a:defRPr/>
            </a:pPr>
            <a:r>
              <a:rPr lang="es-ES" dirty="0"/>
              <a:t>Los entornos menos tolerantes están conformados por la gente de su barrio o colonia (12 por ciento) y por los propios amigos (10 por ciento).</a:t>
            </a:r>
            <a:r>
              <a:rPr lang="es-ES_tradnl" dirty="0"/>
              <a:t> </a:t>
            </a:r>
            <a:endParaRPr lang="en-US" dirty="0">
              <a:latin typeface="Arial"/>
              <a:cs typeface="Arial"/>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264648"/>
            <a:ext cx="8229600" cy="943216"/>
          </a:xfrm>
        </p:spPr>
        <p:txBody>
          <a:bodyPr>
            <a:normAutofit/>
            <a:scene3d>
              <a:camera prst="orthographicFront"/>
              <a:lightRig rig="soft" dir="t">
                <a:rot lat="0" lon="0" rev="2400000"/>
              </a:lightRig>
            </a:scene3d>
          </a:bodyPr>
          <a:lstStyle/>
          <a:p>
            <a:pPr marL="54864" indent="0" eaLnBrk="1" fontAlgn="auto" hangingPunct="1">
              <a:spcAft>
                <a:spcPts val="0"/>
              </a:spcAft>
              <a:defRPr/>
            </a:pPr>
            <a:r>
              <a:rPr lang="es-MX" sz="3600" dirty="0" smtClean="0">
                <a:solidFill>
                  <a:schemeClr val="tx2">
                    <a:tint val="100000"/>
                    <a:shade val="90000"/>
                    <a:satMod val="250000"/>
                    <a:alpha val="100000"/>
                  </a:schemeClr>
                </a:solidFill>
                <a:latin typeface="Andalus" pitchFamily="2" charset="-78"/>
                <a:ea typeface="+mj-ea"/>
                <a:cs typeface="Andalus" pitchFamily="2" charset="-78"/>
              </a:rPr>
              <a:t> </a:t>
            </a:r>
            <a:r>
              <a:rPr lang="es-MX" sz="3600" dirty="0">
                <a:solidFill>
                  <a:schemeClr val="tx2">
                    <a:tint val="100000"/>
                    <a:shade val="90000"/>
                    <a:satMod val="250000"/>
                    <a:alpha val="100000"/>
                  </a:schemeClr>
                </a:solidFill>
                <a:latin typeface="Andalus" pitchFamily="2" charset="-78"/>
                <a:ea typeface="+mj-ea"/>
                <a:cs typeface="Andalus" pitchFamily="2" charset="-78"/>
              </a:rPr>
              <a:t>D</a:t>
            </a:r>
            <a:r>
              <a:rPr lang="es-MX" sz="3600" dirty="0" smtClean="0">
                <a:solidFill>
                  <a:schemeClr val="tx2">
                    <a:tint val="100000"/>
                    <a:shade val="90000"/>
                    <a:satMod val="250000"/>
                    <a:alpha val="100000"/>
                  </a:schemeClr>
                </a:solidFill>
                <a:latin typeface="Andalus" pitchFamily="2" charset="-78"/>
                <a:ea typeface="+mj-ea"/>
                <a:cs typeface="Andalus" pitchFamily="2" charset="-78"/>
              </a:rPr>
              <a:t>emocracia y discriminación</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15362" name="2 Marcador de contenido"/>
          <p:cNvSpPr>
            <a:spLocks noGrp="1"/>
          </p:cNvSpPr>
          <p:nvPr>
            <p:ph idx="1"/>
          </p:nvPr>
        </p:nvSpPr>
        <p:spPr>
          <a:xfrm>
            <a:off x="179388" y="1268413"/>
            <a:ext cx="8785225" cy="5329237"/>
          </a:xfrm>
        </p:spPr>
        <p:txBody>
          <a:bodyPr/>
          <a:lstStyle/>
          <a:p>
            <a:pPr eaLnBrk="1" hangingPunct="1"/>
            <a:endParaRPr lang="es-MX" sz="2800">
              <a:latin typeface="Andalus" charset="0"/>
              <a:cs typeface="Andalus" charset="0"/>
            </a:endParaRPr>
          </a:p>
          <a:p>
            <a:pPr eaLnBrk="1" hangingPunct="1">
              <a:buFont typeface="Wingdings 2" charset="0"/>
              <a:buNone/>
            </a:pPr>
            <a:endParaRPr lang="es-MX" sz="2800">
              <a:latin typeface="Andalus" charset="0"/>
              <a:cs typeface="Andalus" charset="0"/>
            </a:endParaRPr>
          </a:p>
        </p:txBody>
      </p:sp>
      <p:sp>
        <p:nvSpPr>
          <p:cNvPr id="3" name="Rectángulo redondeado 2"/>
          <p:cNvSpPr/>
          <p:nvPr/>
        </p:nvSpPr>
        <p:spPr>
          <a:xfrm>
            <a:off x="2051050" y="1557338"/>
            <a:ext cx="5689600"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Vínculo entre democracia y discriminación</a:t>
            </a:r>
          </a:p>
        </p:txBody>
      </p:sp>
      <p:sp>
        <p:nvSpPr>
          <p:cNvPr id="5" name="Rectángulo redondeado 4"/>
          <p:cNvSpPr/>
          <p:nvPr/>
        </p:nvSpPr>
        <p:spPr>
          <a:xfrm>
            <a:off x="2916238" y="2781300"/>
            <a:ext cx="3816350"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Construcción social e histórica</a:t>
            </a:r>
          </a:p>
        </p:txBody>
      </p:sp>
      <p:sp>
        <p:nvSpPr>
          <p:cNvPr id="6" name="Rectángulo redondeado 5"/>
          <p:cNvSpPr/>
          <p:nvPr/>
        </p:nvSpPr>
        <p:spPr>
          <a:xfrm>
            <a:off x="250825" y="3716338"/>
            <a:ext cx="4645025" cy="244951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La democracia como sistema que nutre y legitima la diversidad y el pluralismo. </a:t>
            </a:r>
          </a:p>
          <a:p>
            <a:pPr algn="ctr">
              <a:defRPr/>
            </a:pPr>
            <a:r>
              <a:rPr lang="es-ES" dirty="0">
                <a:latin typeface="Arial"/>
                <a:cs typeface="Arial"/>
              </a:rPr>
              <a:t>Asociado a la inclusión de las </a:t>
            </a:r>
            <a:r>
              <a:rPr lang="es-ES" dirty="0" smtClean="0">
                <a:latin typeface="Arial"/>
                <a:cs typeface="Arial"/>
              </a:rPr>
              <a:t>ciudadanía en </a:t>
            </a:r>
            <a:r>
              <a:rPr lang="es-ES" dirty="0">
                <a:latin typeface="Arial"/>
                <a:cs typeface="Arial"/>
              </a:rPr>
              <a:t>el quehacer nacional y al cumplimiento de la plena igualdad ciudadana a través del Estado de derecho.</a:t>
            </a:r>
            <a:r>
              <a:rPr lang="es-ES_tradnl" dirty="0">
                <a:latin typeface="Arial"/>
                <a:cs typeface="Arial"/>
              </a:rPr>
              <a:t> </a:t>
            </a:r>
            <a:endParaRPr lang="es-ES" dirty="0">
              <a:latin typeface="Arial"/>
              <a:cs typeface="Arial"/>
            </a:endParaRPr>
          </a:p>
        </p:txBody>
      </p:sp>
      <p:sp>
        <p:nvSpPr>
          <p:cNvPr id="41" name="Rectángulo redondeado 40"/>
          <p:cNvSpPr/>
          <p:nvPr/>
        </p:nvSpPr>
        <p:spPr>
          <a:xfrm>
            <a:off x="5651500" y="3716338"/>
            <a:ext cx="3097213" cy="11525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Toma de conciencia y visibilidad de los fenómenos discriminatorios.</a:t>
            </a:r>
            <a:endParaRPr lang="es-ES_tradnl" dirty="0">
              <a:latin typeface="Arial"/>
              <a:cs typeface="Arial"/>
            </a:endParaRPr>
          </a:p>
        </p:txBody>
      </p:sp>
      <p:sp>
        <p:nvSpPr>
          <p:cNvPr id="7" name="Flecha abajo 6"/>
          <p:cNvSpPr/>
          <p:nvPr/>
        </p:nvSpPr>
        <p:spPr>
          <a:xfrm>
            <a:off x="4716463" y="2276475"/>
            <a:ext cx="431800" cy="647700"/>
          </a:xfrm>
          <a:prstGeom prst="downArrow">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cxnSp>
        <p:nvCxnSpPr>
          <p:cNvPr id="10" name="Conector recto de flecha 9"/>
          <p:cNvCxnSpPr/>
          <p:nvPr/>
        </p:nvCxnSpPr>
        <p:spPr>
          <a:xfrm flipH="1">
            <a:off x="1835150" y="2636838"/>
            <a:ext cx="1008063" cy="11525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5" name="Rectángulo redondeado 14"/>
          <p:cNvSpPr/>
          <p:nvPr/>
        </p:nvSpPr>
        <p:spPr>
          <a:xfrm>
            <a:off x="5651500" y="5229225"/>
            <a:ext cx="3097213" cy="10080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latin typeface="Arial"/>
                <a:cs typeface="Arial"/>
              </a:rPr>
              <a:t>Reconocimiento</a:t>
            </a:r>
            <a:r>
              <a:rPr lang="en-US" dirty="0">
                <a:latin typeface="Arial"/>
                <a:cs typeface="Arial"/>
              </a:rPr>
              <a:t> del </a:t>
            </a:r>
            <a:r>
              <a:rPr lang="en-US" dirty="0" err="1">
                <a:latin typeface="Arial"/>
                <a:cs typeface="Arial"/>
              </a:rPr>
              <a:t>O</a:t>
            </a:r>
            <a:r>
              <a:rPr lang="en-US" dirty="0" err="1" smtClean="0">
                <a:latin typeface="Arial"/>
                <a:cs typeface="Arial"/>
              </a:rPr>
              <a:t>tro</a:t>
            </a:r>
            <a:endParaRPr lang="en-US" dirty="0">
              <a:latin typeface="Arial"/>
              <a:cs typeface="Arial"/>
            </a:endParaRPr>
          </a:p>
          <a:p>
            <a:pPr algn="ctr">
              <a:defRPr/>
            </a:pPr>
            <a:r>
              <a:rPr lang="en-US" dirty="0" err="1">
                <a:latin typeface="Arial"/>
                <a:cs typeface="Arial"/>
              </a:rPr>
              <a:t>Aceptación</a:t>
            </a:r>
            <a:r>
              <a:rPr lang="en-US" dirty="0">
                <a:latin typeface="Arial"/>
                <a:cs typeface="Arial"/>
              </a:rPr>
              <a:t> de la </a:t>
            </a:r>
            <a:r>
              <a:rPr lang="en-US" dirty="0" err="1">
                <a:latin typeface="Arial"/>
                <a:cs typeface="Arial"/>
              </a:rPr>
              <a:t>diversidad</a:t>
            </a:r>
            <a:endParaRPr lang="en-US" dirty="0">
              <a:latin typeface="Arial"/>
              <a:cs typeface="Arial"/>
            </a:endParaRPr>
          </a:p>
        </p:txBody>
      </p:sp>
      <p:cxnSp>
        <p:nvCxnSpPr>
          <p:cNvPr id="19" name="Conector recto de flecha 18"/>
          <p:cNvCxnSpPr/>
          <p:nvPr/>
        </p:nvCxnSpPr>
        <p:spPr>
          <a:xfrm flipV="1">
            <a:off x="4859338" y="4292600"/>
            <a:ext cx="936625" cy="5048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1" name="Conector recto de flecha 20"/>
          <p:cNvCxnSpPr/>
          <p:nvPr/>
        </p:nvCxnSpPr>
        <p:spPr>
          <a:xfrm>
            <a:off x="4859338" y="4797425"/>
            <a:ext cx="1152525" cy="50323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algn="ctr" eaLnBrk="1" fontAlgn="auto" hangingPunct="1">
              <a:spcAft>
                <a:spcPts val="0"/>
              </a:spcAft>
              <a:defRPr/>
            </a:pPr>
            <a:r>
              <a:rPr lang="es-ES_tradnl" sz="3600" dirty="0" smtClean="0">
                <a:effectLst/>
              </a:rPr>
              <a:t>19. Naturalización de la discriminación</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6866" name="2 Marcador de contenido"/>
          <p:cNvSpPr>
            <a:spLocks noGrp="1"/>
          </p:cNvSpPr>
          <p:nvPr>
            <p:ph idx="1"/>
          </p:nvPr>
        </p:nvSpPr>
        <p:spPr>
          <a:xfrm>
            <a:off x="179388" y="1412875"/>
            <a:ext cx="8713787" cy="5184775"/>
          </a:xfrm>
        </p:spPr>
        <p:txBody>
          <a:bodyPr/>
          <a:lstStyle/>
          <a:p>
            <a:pPr marL="0" indent="0" algn="ctr" eaLnBrk="1" hangingPunct="1">
              <a:buFont typeface="Wingdings 2" charset="0"/>
              <a:buNone/>
            </a:pPr>
            <a:r>
              <a:rPr lang="es-ES" sz="2400">
                <a:latin typeface="Rockwell" charset="0"/>
              </a:rPr>
              <a:t>14 por ciento de los entrevistados considera que las personas católicas deben tener más derechos que las de otras religiones</a:t>
            </a:r>
            <a:r>
              <a:rPr lang="es-ES_tradnl" sz="2400">
                <a:latin typeface="Rockwell" charset="0"/>
              </a:rPr>
              <a:t> </a:t>
            </a:r>
            <a:endParaRPr lang="en-US" sz="2400">
              <a:latin typeface="Arial" charset="0"/>
              <a:cs typeface="Arial" charset="0"/>
            </a:endParaRPr>
          </a:p>
        </p:txBody>
      </p:sp>
      <p:sp>
        <p:nvSpPr>
          <p:cNvPr id="36867"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6" name="Rectángulo redondeado 5"/>
          <p:cNvSpPr/>
          <p:nvPr/>
        </p:nvSpPr>
        <p:spPr>
          <a:xfrm>
            <a:off x="2484438" y="2708275"/>
            <a:ext cx="4535487" cy="108108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s-ES_tradnl" dirty="0"/>
              <a:t>Latencia del conflicto y la agresividad</a:t>
            </a:r>
            <a:endParaRPr lang="en-US" dirty="0"/>
          </a:p>
        </p:txBody>
      </p:sp>
      <p:sp>
        <p:nvSpPr>
          <p:cNvPr id="4" name="CuadroTexto 3"/>
          <p:cNvSpPr txBox="1"/>
          <p:nvPr/>
        </p:nvSpPr>
        <p:spPr>
          <a:xfrm>
            <a:off x="611188" y="3860800"/>
            <a:ext cx="7921625" cy="2862263"/>
          </a:xfrm>
          <a:prstGeom prst="rect">
            <a:avLst/>
          </a:prstGeom>
          <a:noFill/>
        </p:spPr>
        <p:txBody>
          <a:bodyPr>
            <a:spAutoFit/>
          </a:bodyPr>
          <a:lstStyle/>
          <a:p>
            <a:pPr marL="285750" indent="-285750" algn="ctr">
              <a:buFont typeface="Arial"/>
              <a:buChar char="•"/>
              <a:defRPr/>
            </a:pPr>
            <a:r>
              <a:rPr lang="es-ES" dirty="0"/>
              <a:t>36 por ciento de los mexicanos encuestados afirma que la religión provoca divisiones entre la gente</a:t>
            </a:r>
          </a:p>
          <a:p>
            <a:pPr algn="ctr">
              <a:defRPr/>
            </a:pPr>
            <a:endParaRPr lang="es-ES" dirty="0"/>
          </a:p>
          <a:p>
            <a:pPr marL="285750" indent="-285750" algn="ctr">
              <a:buFont typeface="Arial"/>
              <a:buChar char="•"/>
              <a:defRPr/>
            </a:pPr>
            <a:r>
              <a:rPr lang="es-ES" dirty="0"/>
              <a:t>7 por ciento opina que es negativo para la sociedad que esté compuesta por personas de religiones diferentes</a:t>
            </a:r>
            <a:r>
              <a:rPr lang="es-ES_tradnl" dirty="0"/>
              <a:t> </a:t>
            </a:r>
          </a:p>
          <a:p>
            <a:pPr algn="ctr">
              <a:defRPr/>
            </a:pPr>
            <a:endParaRPr lang="es-ES_tradnl" dirty="0"/>
          </a:p>
          <a:p>
            <a:pPr marL="285750" indent="-285750" algn="ctr">
              <a:buFont typeface="Arial"/>
              <a:buChar char="•"/>
              <a:defRPr/>
            </a:pPr>
            <a:r>
              <a:rPr lang="es-ES_tradnl" dirty="0"/>
              <a:t>Entre los más jóvenes prevalecen mayores índices de tolerancia religiosa</a:t>
            </a:r>
          </a:p>
          <a:p>
            <a:pPr algn="ctr">
              <a:defRPr/>
            </a:pPr>
            <a:endParaRPr lang="es-ES_tradnl" dirty="0"/>
          </a:p>
          <a:p>
            <a:pPr marL="285750" indent="-285750" algn="ctr">
              <a:buFont typeface="Arial"/>
              <a:buChar char="•"/>
              <a:defRPr/>
            </a:pPr>
            <a:r>
              <a:rPr lang="es-ES_tradnl" dirty="0"/>
              <a:t>El nivel educativo resulta otra variable relevante para explicar el umbral de tolerancia entre la población encuestada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eaLnBrk="1" fontAlgn="auto" hangingPunct="1">
              <a:spcAft>
                <a:spcPts val="0"/>
              </a:spcAft>
              <a:defRPr/>
            </a:pPr>
            <a:r>
              <a:rPr lang="es-ES_tradnl" sz="3600" dirty="0" smtClean="0">
                <a:effectLst/>
              </a:rPr>
              <a:t> Reflexiones finales</a:t>
            </a:r>
            <a:r>
              <a:rPr lang="es-ES" sz="3600" dirty="0" smtClean="0">
                <a:effectLst/>
              </a:rPr>
              <a:t>…</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41986" name="2 Marcador de contenido"/>
          <p:cNvSpPr>
            <a:spLocks noGrp="1"/>
          </p:cNvSpPr>
          <p:nvPr>
            <p:ph idx="1"/>
          </p:nvPr>
        </p:nvSpPr>
        <p:spPr>
          <a:xfrm>
            <a:off x="179388" y="1412875"/>
            <a:ext cx="8713787" cy="5329238"/>
          </a:xfrm>
        </p:spPr>
        <p:txBody>
          <a:bodyPr/>
          <a:lstStyle/>
          <a:p>
            <a:pPr marL="0" indent="0" algn="ctr" eaLnBrk="1" hangingPunct="1">
              <a:buFont typeface="Wingdings 2" charset="0"/>
              <a:buNone/>
            </a:pPr>
            <a:endParaRPr lang="es-ES_tradnl" sz="2400">
              <a:latin typeface="Rockwell" charset="0"/>
            </a:endParaRPr>
          </a:p>
          <a:p>
            <a:pPr marL="0" indent="0" algn="ctr" eaLnBrk="1" hangingPunct="1">
              <a:buFont typeface="Wingdings 2" charset="0"/>
              <a:buNone/>
            </a:pPr>
            <a:endParaRPr lang="es-ES_tradnl" sz="2400">
              <a:latin typeface="Rockwell" charset="0"/>
            </a:endParaRPr>
          </a:p>
          <a:p>
            <a:pPr marL="0" indent="0" algn="ctr" eaLnBrk="1" hangingPunct="1">
              <a:buFont typeface="Wingdings 2" charset="0"/>
              <a:buNone/>
            </a:pPr>
            <a:endParaRPr lang="es-ES_tradnl" sz="2400">
              <a:latin typeface="Rockwell" charset="0"/>
            </a:endParaRPr>
          </a:p>
          <a:p>
            <a:pPr marL="0" indent="0" algn="ctr" eaLnBrk="1" hangingPunct="1">
              <a:buFont typeface="Wingdings 2" charset="0"/>
              <a:buNone/>
            </a:pPr>
            <a:r>
              <a:rPr lang="es-ES" sz="2000">
                <a:latin typeface="Rockwell" charset="0"/>
              </a:rPr>
              <a:t>La distinción entre dimensión objetiva y subjetiva ayuda a entender que la discriminación tiene muchos tipos de manifestaciones. </a:t>
            </a:r>
          </a:p>
          <a:p>
            <a:pPr marL="0" indent="0" algn="ctr" eaLnBrk="1" hangingPunct="1">
              <a:buFont typeface="Wingdings 2" charset="0"/>
              <a:buNone/>
            </a:pPr>
            <a:endParaRPr lang="es-ES" sz="2000">
              <a:latin typeface="Rockwell" charset="0"/>
            </a:endParaRPr>
          </a:p>
          <a:p>
            <a:pPr marL="0" indent="0" algn="ctr" eaLnBrk="1" hangingPunct="1">
              <a:buFont typeface="Wingdings 2" charset="0"/>
              <a:buNone/>
            </a:pPr>
            <a:endParaRPr lang="es-ES" sz="2000">
              <a:latin typeface="Rockwell" charset="0"/>
            </a:endParaRPr>
          </a:p>
          <a:p>
            <a:pPr marL="0" indent="0" algn="ctr" eaLnBrk="1" hangingPunct="1">
              <a:buFont typeface="Wingdings 2" charset="0"/>
              <a:buNone/>
            </a:pPr>
            <a:r>
              <a:rPr lang="es-ES" sz="2000">
                <a:latin typeface="Rockwell" charset="0"/>
              </a:rPr>
              <a:t>La asunción de una perspectiva relacional implica también una atención de lo subjetivo y lo objetivo.</a:t>
            </a:r>
            <a:r>
              <a:rPr lang="es-ES_tradnl" sz="2000">
                <a:latin typeface="Rockwell" charset="0"/>
              </a:rPr>
              <a:t> </a:t>
            </a:r>
            <a:r>
              <a:rPr lang="es-ES_tradnl" sz="2000">
                <a:latin typeface="Arial" charset="0"/>
                <a:cs typeface="Arial" charset="0"/>
              </a:rPr>
              <a:t>			</a:t>
            </a:r>
            <a:endParaRPr lang="en-US" sz="2000">
              <a:latin typeface="Arial" charset="0"/>
              <a:cs typeface="Arial" charset="0"/>
            </a:endParaRPr>
          </a:p>
        </p:txBody>
      </p:sp>
      <p:sp>
        <p:nvSpPr>
          <p:cNvPr id="41987"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7" name="Rectángulo redondeado 6"/>
          <p:cNvSpPr/>
          <p:nvPr/>
        </p:nvSpPr>
        <p:spPr>
          <a:xfrm>
            <a:off x="1403350" y="1628775"/>
            <a:ext cx="6408738" cy="7921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_tradnl" dirty="0"/>
              <a:t>No existencia de un tipo único de discriminación</a:t>
            </a:r>
            <a:endParaRPr lang="en-US" dirty="0"/>
          </a:p>
        </p:txBody>
      </p:sp>
      <p:sp>
        <p:nvSpPr>
          <p:cNvPr id="4" name="Flecha abajo 3"/>
          <p:cNvSpPr/>
          <p:nvPr/>
        </p:nvSpPr>
        <p:spPr>
          <a:xfrm>
            <a:off x="4356100" y="3284538"/>
            <a:ext cx="503238" cy="504825"/>
          </a:xfrm>
          <a:prstGeom prst="downArrow">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12" name="Rectángulo redondeado 11"/>
          <p:cNvSpPr/>
          <p:nvPr/>
        </p:nvSpPr>
        <p:spPr>
          <a:xfrm>
            <a:off x="1547813" y="4508500"/>
            <a:ext cx="6408737" cy="7921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Discriminación como fenómeno social difuso </a:t>
            </a:r>
            <a:endParaRPr lang="en-US" dirty="0"/>
          </a:p>
        </p:txBody>
      </p:sp>
      <p:sp>
        <p:nvSpPr>
          <p:cNvPr id="6" name="Rectángulo redondeado 5"/>
          <p:cNvSpPr/>
          <p:nvPr/>
        </p:nvSpPr>
        <p:spPr>
          <a:xfrm>
            <a:off x="323850" y="5661025"/>
            <a:ext cx="5256213" cy="9366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Aspectos estructurales de la discriminación (recuperación de procesos históricos)</a:t>
            </a:r>
            <a:endParaRPr lang="es-ES_tradnl" dirty="0"/>
          </a:p>
          <a:p>
            <a:pPr algn="ctr">
              <a:defRPr/>
            </a:pPr>
            <a:endParaRPr lang="en-US" dirty="0"/>
          </a:p>
        </p:txBody>
      </p:sp>
      <p:cxnSp>
        <p:nvCxnSpPr>
          <p:cNvPr id="15" name="Conector recto de flecha 14"/>
          <p:cNvCxnSpPr/>
          <p:nvPr/>
        </p:nvCxnSpPr>
        <p:spPr>
          <a:xfrm>
            <a:off x="1835150" y="5013325"/>
            <a:ext cx="0" cy="71913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6" name="Rectángulo redondeado 15"/>
          <p:cNvSpPr/>
          <p:nvPr/>
        </p:nvSpPr>
        <p:spPr>
          <a:xfrm>
            <a:off x="5940425" y="5589588"/>
            <a:ext cx="2808288"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Aceptación de la Otredad y la alteridad</a:t>
            </a:r>
            <a:endParaRPr lang="en-US" dirty="0"/>
          </a:p>
        </p:txBody>
      </p:sp>
      <p:sp>
        <p:nvSpPr>
          <p:cNvPr id="17" name="Flecha derecha 16"/>
          <p:cNvSpPr/>
          <p:nvPr/>
        </p:nvSpPr>
        <p:spPr>
          <a:xfrm>
            <a:off x="5364163" y="6092825"/>
            <a:ext cx="720725" cy="431800"/>
          </a:xfrm>
          <a:prstGeom prst="rightArrow">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eaLnBrk="1" fontAlgn="auto" hangingPunct="1">
              <a:spcAft>
                <a:spcPts val="0"/>
              </a:spcAft>
              <a:defRPr/>
            </a:pPr>
            <a:r>
              <a:rPr lang="es-ES" sz="3600" dirty="0" smtClean="0">
                <a:effectLst/>
              </a:rPr>
              <a:t>25. Acciones </a:t>
            </a:r>
            <a:r>
              <a:rPr lang="es-ES" sz="3600" dirty="0">
                <a:effectLst/>
              </a:rPr>
              <a:t>sociales y de Estado complejas y </a:t>
            </a:r>
            <a:r>
              <a:rPr lang="es-ES" sz="3600" dirty="0" smtClean="0">
                <a:effectLst/>
              </a:rPr>
              <a:t>plurales…</a:t>
            </a:r>
            <a:r>
              <a:rPr lang="es-ES_tradnl" sz="3600" dirty="0" smtClean="0">
                <a:effectLst/>
              </a:rPr>
              <a:t> </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17411" name="2 Marcador de contenido"/>
          <p:cNvSpPr>
            <a:spLocks noGrp="1"/>
          </p:cNvSpPr>
          <p:nvPr>
            <p:ph idx="1"/>
          </p:nvPr>
        </p:nvSpPr>
        <p:spPr>
          <a:xfrm>
            <a:off x="179388" y="1412875"/>
            <a:ext cx="8713787" cy="5329238"/>
          </a:xfrm>
        </p:spPr>
        <p:txBody>
          <a:bodyPr/>
          <a:lstStyle/>
          <a:p>
            <a:pPr marL="0" indent="0" algn="ctr" eaLnBrk="1" hangingPunct="1">
              <a:buFont typeface="Wingdings 2" charset="0"/>
              <a:buNone/>
              <a:defRPr/>
            </a:pPr>
            <a:endParaRPr lang="es-ES_tradnl" sz="2400" dirty="0" smtClean="0"/>
          </a:p>
          <a:p>
            <a:pPr marL="0" indent="0" algn="ctr" eaLnBrk="1" hangingPunct="1">
              <a:buFont typeface="Wingdings 2" charset="0"/>
              <a:buNone/>
              <a:defRPr/>
            </a:pPr>
            <a:endParaRPr lang="es-ES_tradnl" sz="2400" dirty="0"/>
          </a:p>
          <a:p>
            <a:pPr marL="0" indent="0" algn="ctr">
              <a:buFont typeface="Wingdings 2" charset="0"/>
              <a:buNone/>
              <a:defRPr/>
            </a:pPr>
            <a:r>
              <a:rPr lang="es-ES" sz="2000" i="1" dirty="0" smtClean="0">
                <a:latin typeface="Arial"/>
                <a:cs typeface="Arial"/>
              </a:rPr>
              <a:t>Discriminación como proceso </a:t>
            </a:r>
            <a:r>
              <a:rPr lang="es-ES" sz="2000" i="1" dirty="0">
                <a:latin typeface="Arial"/>
                <a:cs typeface="Arial"/>
              </a:rPr>
              <a:t>social </a:t>
            </a:r>
            <a:endParaRPr lang="es-ES" sz="2000" i="1" dirty="0" smtClean="0">
              <a:latin typeface="Arial"/>
              <a:cs typeface="Arial"/>
            </a:endParaRPr>
          </a:p>
          <a:p>
            <a:pPr algn="ctr">
              <a:defRPr/>
            </a:pPr>
            <a:endParaRPr lang="es-ES" sz="2000" i="1" dirty="0">
              <a:latin typeface="Arial"/>
              <a:cs typeface="Arial"/>
            </a:endParaRPr>
          </a:p>
          <a:p>
            <a:pPr algn="ctr">
              <a:defRPr/>
            </a:pPr>
            <a:endParaRPr lang="es-ES" sz="2000" i="1" dirty="0" smtClean="0">
              <a:latin typeface="Arial"/>
              <a:cs typeface="Arial"/>
            </a:endParaRPr>
          </a:p>
          <a:p>
            <a:pPr marL="0" indent="0" algn="ctr">
              <a:buFont typeface="Wingdings 2" charset="0"/>
              <a:buNone/>
              <a:defRPr/>
            </a:pPr>
            <a:r>
              <a:rPr lang="es-ES" sz="2000" i="1" dirty="0" smtClean="0">
                <a:latin typeface="Arial"/>
                <a:cs typeface="Arial"/>
              </a:rPr>
              <a:t>Concepción </a:t>
            </a:r>
            <a:r>
              <a:rPr lang="es-ES" sz="2000" i="1" dirty="0">
                <a:latin typeface="Arial"/>
                <a:cs typeface="Arial"/>
              </a:rPr>
              <a:t>integral de </a:t>
            </a:r>
            <a:r>
              <a:rPr lang="es-ES" sz="2000" i="1" dirty="0" smtClean="0">
                <a:latin typeface="Arial"/>
                <a:cs typeface="Arial"/>
              </a:rPr>
              <a:t>la </a:t>
            </a:r>
            <a:r>
              <a:rPr lang="es-ES" sz="2000" i="1" dirty="0">
                <a:latin typeface="Arial"/>
                <a:cs typeface="Arial"/>
              </a:rPr>
              <a:t>convivencia </a:t>
            </a:r>
            <a:r>
              <a:rPr lang="es-ES" sz="2000" i="1" dirty="0" smtClean="0">
                <a:latin typeface="Arial"/>
                <a:cs typeface="Arial"/>
              </a:rPr>
              <a:t>social</a:t>
            </a:r>
            <a:endParaRPr lang="es-ES" sz="2000" i="1" dirty="0">
              <a:latin typeface="Arial"/>
              <a:cs typeface="Arial"/>
            </a:endParaRPr>
          </a:p>
          <a:p>
            <a:pPr marL="0" indent="0" algn="ctr">
              <a:buFont typeface="Wingdings 2" charset="0"/>
              <a:buNone/>
              <a:defRPr/>
            </a:pPr>
            <a:r>
              <a:rPr lang="es-ES" sz="2000" i="1" dirty="0" smtClean="0">
                <a:latin typeface="Arial"/>
                <a:cs typeface="Arial"/>
              </a:rPr>
              <a:t> </a:t>
            </a:r>
          </a:p>
          <a:p>
            <a:pPr marL="0" indent="0" algn="ctr">
              <a:buFont typeface="Wingdings 2" charset="0"/>
              <a:buNone/>
              <a:defRPr/>
            </a:pPr>
            <a:endParaRPr lang="es-ES" sz="2000" i="1" dirty="0" smtClean="0">
              <a:latin typeface="Arial"/>
              <a:cs typeface="Arial"/>
            </a:endParaRPr>
          </a:p>
          <a:p>
            <a:pPr marL="0" indent="0" algn="ctr">
              <a:buFont typeface="Wingdings 2" charset="0"/>
              <a:buNone/>
              <a:defRPr/>
            </a:pPr>
            <a:r>
              <a:rPr lang="es-ES" sz="2000" i="1" dirty="0" smtClean="0">
                <a:latin typeface="Arial"/>
                <a:cs typeface="Arial"/>
              </a:rPr>
              <a:t>Reconocimiento </a:t>
            </a:r>
            <a:r>
              <a:rPr lang="es-ES" sz="2000" i="1" dirty="0">
                <a:latin typeface="Arial"/>
                <a:cs typeface="Arial"/>
              </a:rPr>
              <a:t>del Otro </a:t>
            </a:r>
            <a:endParaRPr lang="es-ES" sz="2000" i="1" dirty="0" smtClean="0">
              <a:latin typeface="Arial"/>
              <a:cs typeface="Arial"/>
            </a:endParaRPr>
          </a:p>
          <a:p>
            <a:pPr marL="0" indent="0" algn="ctr">
              <a:buFont typeface="Wingdings 2" charset="0"/>
              <a:buNone/>
              <a:defRPr/>
            </a:pPr>
            <a:endParaRPr lang="es-ES" sz="2000" i="1" dirty="0" smtClean="0">
              <a:latin typeface="Arial"/>
              <a:cs typeface="Arial"/>
            </a:endParaRPr>
          </a:p>
          <a:p>
            <a:pPr marL="0" indent="0" algn="ctr">
              <a:buFont typeface="Wingdings 2" charset="0"/>
              <a:buNone/>
              <a:defRPr/>
            </a:pPr>
            <a:endParaRPr lang="es-ES" sz="2000" i="1" dirty="0" smtClean="0">
              <a:latin typeface="Arial"/>
              <a:cs typeface="Arial"/>
            </a:endParaRPr>
          </a:p>
          <a:p>
            <a:pPr marL="0" indent="0" algn="ctr">
              <a:buFont typeface="Wingdings 2" charset="0"/>
              <a:buNone/>
              <a:defRPr/>
            </a:pPr>
            <a:r>
              <a:rPr lang="es-ES" sz="2000" i="1" dirty="0" smtClean="0">
                <a:latin typeface="Arial"/>
                <a:cs typeface="Arial"/>
              </a:rPr>
              <a:t>Pluralismo </a:t>
            </a:r>
          </a:p>
          <a:p>
            <a:pPr marL="0" indent="0" algn="ctr">
              <a:buFont typeface="Wingdings 2" charset="0"/>
              <a:buNone/>
              <a:defRPr/>
            </a:pPr>
            <a:endParaRPr lang="es-ES" sz="2000" i="1" dirty="0" smtClean="0">
              <a:latin typeface="Arial"/>
              <a:cs typeface="Arial"/>
            </a:endParaRPr>
          </a:p>
          <a:p>
            <a:pPr marL="0" indent="0" algn="ctr">
              <a:buFont typeface="Wingdings 2" charset="0"/>
              <a:buNone/>
              <a:defRPr/>
            </a:pPr>
            <a:endParaRPr lang="es-ES" sz="2000" i="1" dirty="0" smtClean="0">
              <a:latin typeface="Arial"/>
              <a:cs typeface="Arial"/>
            </a:endParaRPr>
          </a:p>
          <a:p>
            <a:pPr marL="0" indent="0" algn="ctr">
              <a:buFont typeface="Wingdings 2" charset="0"/>
              <a:buNone/>
              <a:defRPr/>
            </a:pPr>
            <a:r>
              <a:rPr lang="es-ES" sz="2000" i="1" dirty="0" smtClean="0">
                <a:latin typeface="Arial"/>
                <a:cs typeface="Arial"/>
              </a:rPr>
              <a:t>Democracia</a:t>
            </a:r>
            <a:endParaRPr lang="es-ES" sz="2000" i="1" dirty="0">
              <a:latin typeface="Arial"/>
              <a:cs typeface="Arial"/>
            </a:endParaRPr>
          </a:p>
          <a:p>
            <a:pPr marL="0" indent="0" algn="ctr">
              <a:buFont typeface="Wingdings 2" charset="0"/>
              <a:buNone/>
              <a:defRPr/>
            </a:pPr>
            <a:endParaRPr lang="es-ES_tradnl" sz="2000" i="1" dirty="0">
              <a:latin typeface="Arial"/>
              <a:cs typeface="Arial"/>
            </a:endParaRPr>
          </a:p>
        </p:txBody>
      </p:sp>
      <p:sp>
        <p:nvSpPr>
          <p:cNvPr id="43011"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5" name="Flecha abajo 4"/>
          <p:cNvSpPr/>
          <p:nvPr/>
        </p:nvSpPr>
        <p:spPr>
          <a:xfrm>
            <a:off x="4356100" y="2636838"/>
            <a:ext cx="360363" cy="504825"/>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4" name="Flecha abajo 13"/>
          <p:cNvSpPr/>
          <p:nvPr/>
        </p:nvSpPr>
        <p:spPr>
          <a:xfrm>
            <a:off x="4284663" y="3500438"/>
            <a:ext cx="358775" cy="504825"/>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8" name="Flecha abajo 17"/>
          <p:cNvSpPr/>
          <p:nvPr/>
        </p:nvSpPr>
        <p:spPr>
          <a:xfrm>
            <a:off x="4356100" y="4437063"/>
            <a:ext cx="360363" cy="504825"/>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9" name="Flecha abajo 18"/>
          <p:cNvSpPr/>
          <p:nvPr/>
        </p:nvSpPr>
        <p:spPr>
          <a:xfrm>
            <a:off x="4356100" y="5373688"/>
            <a:ext cx="360363" cy="503237"/>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264648"/>
            <a:ext cx="8229600" cy="943216"/>
          </a:xfrm>
        </p:spPr>
        <p:txBody>
          <a:bodyPr>
            <a:normAutofit/>
            <a:scene3d>
              <a:camera prst="orthographicFront"/>
              <a:lightRig rig="soft" dir="t">
                <a:rot lat="0" lon="0" rev="2400000"/>
              </a:lightRig>
            </a:scene3d>
          </a:bodyPr>
          <a:lstStyle/>
          <a:p>
            <a:pPr marL="54864" indent="0" eaLnBrk="1" fontAlgn="auto" hangingPunct="1">
              <a:spcAft>
                <a:spcPts val="0"/>
              </a:spcAft>
              <a:defRPr/>
            </a:pPr>
            <a:r>
              <a:rPr lang="es-MX" sz="3600" dirty="0" smtClean="0">
                <a:solidFill>
                  <a:schemeClr val="tx2">
                    <a:tint val="100000"/>
                    <a:shade val="90000"/>
                    <a:satMod val="250000"/>
                    <a:alpha val="100000"/>
                  </a:schemeClr>
                </a:solidFill>
                <a:latin typeface="Andalus" pitchFamily="2" charset="-78"/>
                <a:ea typeface="+mj-ea"/>
                <a:cs typeface="Andalus" pitchFamily="2" charset="-78"/>
              </a:rPr>
              <a:t>Derechos humanos y discriminación</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15362" name="2 Marcador de contenido"/>
          <p:cNvSpPr>
            <a:spLocks noGrp="1"/>
          </p:cNvSpPr>
          <p:nvPr>
            <p:ph idx="1"/>
          </p:nvPr>
        </p:nvSpPr>
        <p:spPr>
          <a:xfrm>
            <a:off x="179388" y="1268413"/>
            <a:ext cx="8785225" cy="5329237"/>
          </a:xfrm>
        </p:spPr>
        <p:txBody>
          <a:bodyPr/>
          <a:lstStyle/>
          <a:p>
            <a:pPr eaLnBrk="1" hangingPunct="1"/>
            <a:endParaRPr lang="es-MX" sz="2800" dirty="0">
              <a:latin typeface="Andalus" charset="0"/>
              <a:cs typeface="Andalus" charset="0"/>
            </a:endParaRPr>
          </a:p>
          <a:p>
            <a:pPr eaLnBrk="1" hangingPunct="1">
              <a:buFont typeface="Wingdings 2" charset="0"/>
              <a:buNone/>
            </a:pPr>
            <a:endParaRPr lang="es-MX" sz="2800" dirty="0">
              <a:latin typeface="Andalus" charset="0"/>
              <a:cs typeface="Andalus" charset="0"/>
            </a:endParaRPr>
          </a:p>
        </p:txBody>
      </p:sp>
      <p:sp>
        <p:nvSpPr>
          <p:cNvPr id="3" name="Rectángulo redondeado 2"/>
          <p:cNvSpPr/>
          <p:nvPr/>
        </p:nvSpPr>
        <p:spPr>
          <a:xfrm>
            <a:off x="2051050" y="1557338"/>
            <a:ext cx="5689600"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Vínculo </a:t>
            </a:r>
            <a:r>
              <a:rPr lang="es-ES" dirty="0" smtClean="0">
                <a:latin typeface="Arial"/>
                <a:cs typeface="Arial"/>
              </a:rPr>
              <a:t>entre democracia, derechos humanos y ciudadanía</a:t>
            </a:r>
            <a:endParaRPr lang="es-ES" dirty="0">
              <a:latin typeface="Arial"/>
              <a:cs typeface="Arial"/>
            </a:endParaRPr>
          </a:p>
        </p:txBody>
      </p:sp>
      <p:sp>
        <p:nvSpPr>
          <p:cNvPr id="5" name="Rectángulo redondeado 4"/>
          <p:cNvSpPr/>
          <p:nvPr/>
        </p:nvSpPr>
        <p:spPr>
          <a:xfrm>
            <a:off x="2916238" y="2781300"/>
            <a:ext cx="3816350"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smtClean="0">
                <a:latin typeface="Arial"/>
                <a:cs typeface="Arial"/>
              </a:rPr>
              <a:t>Esfera Pública: políticas públicas incluyentes y prácticas antidiscriminatorias</a:t>
            </a:r>
            <a:endParaRPr lang="es-ES" dirty="0">
              <a:latin typeface="Arial"/>
              <a:cs typeface="Arial"/>
            </a:endParaRPr>
          </a:p>
        </p:txBody>
      </p:sp>
      <p:sp>
        <p:nvSpPr>
          <p:cNvPr id="6" name="Rectángulo redondeado 5"/>
          <p:cNvSpPr/>
          <p:nvPr/>
        </p:nvSpPr>
        <p:spPr>
          <a:xfrm>
            <a:off x="251520" y="3717032"/>
            <a:ext cx="4645025" cy="244951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dirty="0">
              <a:latin typeface="Arial"/>
              <a:cs typeface="Arial"/>
            </a:endParaRPr>
          </a:p>
        </p:txBody>
      </p:sp>
      <p:sp>
        <p:nvSpPr>
          <p:cNvPr id="41" name="Rectángulo redondeado 40"/>
          <p:cNvSpPr/>
          <p:nvPr/>
        </p:nvSpPr>
        <p:spPr>
          <a:xfrm>
            <a:off x="5652120" y="3789040"/>
            <a:ext cx="3097213" cy="11525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smtClean="0">
                <a:latin typeface="Arial"/>
                <a:cs typeface="Arial"/>
              </a:rPr>
              <a:t>Convivencia </a:t>
            </a:r>
            <a:r>
              <a:rPr lang="es-ES" dirty="0" smtClean="0">
                <a:latin typeface="Arial"/>
                <a:cs typeface="Arial"/>
              </a:rPr>
              <a:t>democrática: solidez de las instituciones; fortaleza de la ciudadanía</a:t>
            </a:r>
            <a:endParaRPr lang="es-ES_tradnl" dirty="0">
              <a:latin typeface="Arial"/>
              <a:cs typeface="Arial"/>
            </a:endParaRPr>
          </a:p>
        </p:txBody>
      </p:sp>
      <p:sp>
        <p:nvSpPr>
          <p:cNvPr id="7" name="Flecha abajo 6"/>
          <p:cNvSpPr/>
          <p:nvPr/>
        </p:nvSpPr>
        <p:spPr>
          <a:xfrm>
            <a:off x="4716463" y="2276475"/>
            <a:ext cx="431800" cy="647700"/>
          </a:xfrm>
          <a:prstGeom prst="downArrow">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cxnSp>
        <p:nvCxnSpPr>
          <p:cNvPr id="10" name="Conector recto de flecha 9"/>
          <p:cNvCxnSpPr/>
          <p:nvPr/>
        </p:nvCxnSpPr>
        <p:spPr>
          <a:xfrm flipH="1">
            <a:off x="1835150" y="2636838"/>
            <a:ext cx="1008063" cy="11525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5" name="Rectángulo redondeado 14"/>
          <p:cNvSpPr/>
          <p:nvPr/>
        </p:nvSpPr>
        <p:spPr>
          <a:xfrm>
            <a:off x="5868144" y="5229200"/>
            <a:ext cx="3097213" cy="10080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smtClean="0">
                <a:latin typeface="Arial"/>
                <a:cs typeface="Arial"/>
              </a:rPr>
              <a:t>Estado y </a:t>
            </a:r>
            <a:r>
              <a:rPr lang="en-US" dirty="0" err="1" smtClean="0">
                <a:latin typeface="Arial"/>
                <a:cs typeface="Arial"/>
              </a:rPr>
              <a:t>Sociedad</a:t>
            </a:r>
            <a:endParaRPr lang="en-US" dirty="0" smtClean="0">
              <a:latin typeface="Arial"/>
              <a:cs typeface="Arial"/>
            </a:endParaRPr>
          </a:p>
          <a:p>
            <a:pPr algn="ctr">
              <a:defRPr/>
            </a:pPr>
            <a:r>
              <a:rPr lang="en-US" dirty="0" err="1" smtClean="0">
                <a:latin typeface="Arial"/>
                <a:cs typeface="Arial"/>
              </a:rPr>
              <a:t>Funcionarios</a:t>
            </a:r>
            <a:r>
              <a:rPr lang="en-US" dirty="0" smtClean="0">
                <a:latin typeface="Arial"/>
                <a:cs typeface="Arial"/>
              </a:rPr>
              <a:t> </a:t>
            </a:r>
            <a:r>
              <a:rPr lang="en-US" dirty="0" err="1" smtClean="0">
                <a:latin typeface="Arial"/>
                <a:cs typeface="Arial"/>
              </a:rPr>
              <a:t>p</a:t>
            </a:r>
            <a:r>
              <a:rPr lang="en-US" dirty="0" err="1" smtClean="0">
                <a:latin typeface="Arial"/>
                <a:cs typeface="Arial"/>
              </a:rPr>
              <a:t>úblicos</a:t>
            </a:r>
            <a:r>
              <a:rPr lang="en-US" dirty="0" smtClean="0">
                <a:latin typeface="Arial"/>
                <a:cs typeface="Arial"/>
              </a:rPr>
              <a:t> y/en </a:t>
            </a:r>
            <a:r>
              <a:rPr lang="en-US" dirty="0" err="1" smtClean="0">
                <a:latin typeface="Arial"/>
                <a:cs typeface="Arial"/>
              </a:rPr>
              <a:t>ciudadanía</a:t>
            </a:r>
            <a:r>
              <a:rPr lang="en-US" dirty="0" smtClean="0">
                <a:latin typeface="Arial"/>
                <a:cs typeface="Arial"/>
              </a:rPr>
              <a:t> </a:t>
            </a:r>
            <a:endParaRPr lang="en-US" dirty="0">
              <a:latin typeface="Arial"/>
              <a:cs typeface="Arial"/>
            </a:endParaRPr>
          </a:p>
        </p:txBody>
      </p:sp>
      <p:cxnSp>
        <p:nvCxnSpPr>
          <p:cNvPr id="19" name="Conector recto de flecha 18"/>
          <p:cNvCxnSpPr/>
          <p:nvPr/>
        </p:nvCxnSpPr>
        <p:spPr>
          <a:xfrm flipV="1">
            <a:off x="4859338" y="4292600"/>
            <a:ext cx="936625" cy="5048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1" name="Conector recto de flecha 20"/>
          <p:cNvCxnSpPr/>
          <p:nvPr/>
        </p:nvCxnSpPr>
        <p:spPr>
          <a:xfrm>
            <a:off x="4859338" y="4797425"/>
            <a:ext cx="1152525" cy="50323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4" name="Rectángulo 3"/>
          <p:cNvSpPr/>
          <p:nvPr/>
        </p:nvSpPr>
        <p:spPr>
          <a:xfrm>
            <a:off x="251520" y="4293096"/>
            <a:ext cx="4572000" cy="1200329"/>
          </a:xfrm>
          <a:prstGeom prst="rect">
            <a:avLst/>
          </a:prstGeom>
        </p:spPr>
        <p:txBody>
          <a:bodyPr>
            <a:spAutoFit/>
          </a:bodyPr>
          <a:lstStyle/>
          <a:p>
            <a:r>
              <a:rPr lang="es-ES_tradnl" dirty="0" smtClean="0"/>
              <a:t>Desafío de combinar </a:t>
            </a:r>
            <a:r>
              <a:rPr lang="es-ES_tradnl" dirty="0"/>
              <a:t>los cambios institucionales con la creación y expansión de </a:t>
            </a:r>
            <a:r>
              <a:rPr lang="es-ES_tradnl" dirty="0" smtClean="0"/>
              <a:t>ejercicio</a:t>
            </a:r>
            <a:r>
              <a:rPr lang="es-ES_tradnl" dirty="0" smtClean="0"/>
              <a:t> democrático </a:t>
            </a:r>
            <a:r>
              <a:rPr lang="es-ES_tradnl" dirty="0"/>
              <a:t>y de una cultura de la ciudadanía</a:t>
            </a:r>
            <a:r>
              <a:rPr lang="es-ES_tradnl" dirty="0" smtClean="0">
                <a:effectLst/>
              </a:rPr>
              <a:t> : derechos humanos</a:t>
            </a:r>
            <a:endParaRPr lang="es-ES" dirty="0"/>
          </a:p>
        </p:txBody>
      </p:sp>
    </p:spTree>
    <p:extLst>
      <p:ext uri="{BB962C8B-B14F-4D97-AF65-F5344CB8AC3E}">
        <p14:creationId xmlns:p14="http://schemas.microsoft.com/office/powerpoint/2010/main" val="155681952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468313" y="264648"/>
            <a:ext cx="8229600" cy="1143001"/>
          </a:xfrm>
        </p:spPr>
        <p:txBody>
          <a:bodyPr>
            <a:normAutofit fontScale="90000"/>
            <a:scene3d>
              <a:camera prst="orthographicFront"/>
              <a:lightRig rig="soft" dir="t">
                <a:rot lat="0" lon="0" rev="2400000"/>
              </a:lightRig>
            </a:scene3d>
          </a:bodyPr>
          <a:lstStyle/>
          <a:p>
            <a:pPr marL="54864" indent="0" algn="ctr" eaLnBrk="1" fontAlgn="auto" hangingPunct="1">
              <a:spcAft>
                <a:spcPts val="0"/>
              </a:spcAft>
              <a:defRPr/>
            </a:pPr>
            <a:r>
              <a:rPr lang="es-MX" sz="3600" dirty="0" smtClean="0">
                <a:solidFill>
                  <a:schemeClr val="tx2">
                    <a:tint val="100000"/>
                    <a:shade val="90000"/>
                    <a:satMod val="250000"/>
                    <a:alpha val="100000"/>
                  </a:schemeClr>
                </a:solidFill>
                <a:latin typeface="Andalus" pitchFamily="2" charset="-78"/>
                <a:ea typeface="+mj-ea"/>
                <a:cs typeface="Andalus" pitchFamily="2" charset="-78"/>
              </a:rPr>
              <a:t/>
            </a:r>
            <a:br>
              <a:rPr lang="es-MX" sz="3600" dirty="0" smtClean="0">
                <a:solidFill>
                  <a:schemeClr val="tx2">
                    <a:tint val="100000"/>
                    <a:shade val="90000"/>
                    <a:satMod val="250000"/>
                    <a:alpha val="100000"/>
                  </a:schemeClr>
                </a:solidFill>
                <a:latin typeface="Andalus" pitchFamily="2" charset="-78"/>
                <a:ea typeface="+mj-ea"/>
                <a:cs typeface="Andalus" pitchFamily="2" charset="-78"/>
              </a:rPr>
            </a:br>
            <a:r>
              <a:rPr lang="es-MX" sz="3600" dirty="0" smtClean="0">
                <a:solidFill>
                  <a:schemeClr val="tx2">
                    <a:tint val="100000"/>
                    <a:shade val="90000"/>
                    <a:satMod val="250000"/>
                    <a:alpha val="100000"/>
                  </a:schemeClr>
                </a:solidFill>
                <a:latin typeface="Andalus" pitchFamily="2" charset="-78"/>
                <a:ea typeface="+mj-ea"/>
                <a:cs typeface="Andalus" pitchFamily="2" charset="-78"/>
              </a:rPr>
              <a:t>Construcci</a:t>
            </a:r>
            <a:r>
              <a:rPr lang="es-MX" sz="3600" dirty="0" smtClean="0">
                <a:solidFill>
                  <a:schemeClr val="tx2">
                    <a:tint val="100000"/>
                    <a:shade val="90000"/>
                    <a:satMod val="250000"/>
                    <a:alpha val="100000"/>
                  </a:schemeClr>
                </a:solidFill>
                <a:latin typeface="Andalus" pitchFamily="2" charset="-78"/>
                <a:ea typeface="+mj-ea"/>
                <a:cs typeface="Andalus" pitchFamily="2" charset="-78"/>
              </a:rPr>
              <a:t>ón </a:t>
            </a:r>
            <a:r>
              <a:rPr lang="es-MX" sz="3600" dirty="0" smtClean="0">
                <a:solidFill>
                  <a:schemeClr val="tx2">
                    <a:tint val="100000"/>
                    <a:shade val="90000"/>
                    <a:satMod val="250000"/>
                    <a:alpha val="100000"/>
                  </a:schemeClr>
                </a:solidFill>
                <a:latin typeface="Andalus" pitchFamily="2" charset="-78"/>
                <a:ea typeface="+mj-ea"/>
                <a:cs typeface="Andalus" pitchFamily="2" charset="-78"/>
              </a:rPr>
              <a:t>Democr</a:t>
            </a:r>
            <a:r>
              <a:rPr lang="es-MX" sz="3600" dirty="0" smtClean="0">
                <a:solidFill>
                  <a:schemeClr val="tx2">
                    <a:tint val="100000"/>
                    <a:shade val="90000"/>
                    <a:satMod val="250000"/>
                    <a:alpha val="100000"/>
                  </a:schemeClr>
                </a:solidFill>
                <a:latin typeface="Andalus" pitchFamily="2" charset="-78"/>
                <a:ea typeface="+mj-ea"/>
                <a:cs typeface="Andalus" pitchFamily="2" charset="-78"/>
              </a:rPr>
              <a:t>ática Hoy</a:t>
            </a:r>
            <a:r>
              <a:rPr lang="es-MX" sz="3600" dirty="0" smtClean="0">
                <a:solidFill>
                  <a:schemeClr val="tx2">
                    <a:tint val="100000"/>
                    <a:shade val="90000"/>
                    <a:satMod val="250000"/>
                    <a:alpha val="100000"/>
                  </a:schemeClr>
                </a:solidFill>
                <a:latin typeface="Andalus" pitchFamily="2" charset="-78"/>
                <a:ea typeface="+mj-ea"/>
                <a:cs typeface="Andalus" pitchFamily="2" charset="-78"/>
              </a:rPr>
              <a:t> </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21506" name="2 Marcador de contenido"/>
          <p:cNvSpPr>
            <a:spLocks noGrp="1"/>
          </p:cNvSpPr>
          <p:nvPr>
            <p:ph idx="4294967295"/>
          </p:nvPr>
        </p:nvSpPr>
        <p:spPr>
          <a:xfrm>
            <a:off x="250825" y="1628775"/>
            <a:ext cx="8642350" cy="5094288"/>
          </a:xfrm>
        </p:spPr>
        <p:txBody>
          <a:bodyPr/>
          <a:lstStyle/>
          <a:p>
            <a:pPr marL="0" indent="0" eaLnBrk="1" hangingPunct="1">
              <a:buFont typeface="Wingdings 2" charset="0"/>
              <a:buNone/>
            </a:pPr>
            <a:endParaRPr lang="en-US" sz="2800" dirty="0">
              <a:solidFill>
                <a:srgbClr val="669A6A"/>
              </a:solidFill>
              <a:latin typeface="Andalus" charset="0"/>
              <a:cs typeface="Andalus" charset="0"/>
            </a:endParaRPr>
          </a:p>
        </p:txBody>
      </p:sp>
      <p:sp>
        <p:nvSpPr>
          <p:cNvPr id="3" name="Rectángulo redondeado 2"/>
          <p:cNvSpPr/>
          <p:nvPr/>
        </p:nvSpPr>
        <p:spPr>
          <a:xfrm>
            <a:off x="323850" y="2349500"/>
            <a:ext cx="1800225"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Estado de derecho</a:t>
            </a:r>
          </a:p>
        </p:txBody>
      </p:sp>
      <p:sp>
        <p:nvSpPr>
          <p:cNvPr id="21508" name="Rectángulo 24"/>
          <p:cNvSpPr>
            <a:spLocks noChangeArrowheads="1"/>
          </p:cNvSpPr>
          <p:nvPr/>
        </p:nvSpPr>
        <p:spPr bwMode="auto">
          <a:xfrm>
            <a:off x="2555875" y="2060575"/>
            <a:ext cx="2578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endParaRPr lang="es-ES_tradnl"/>
          </a:p>
          <a:p>
            <a:pPr marL="285750" indent="-285750" algn="ctr">
              <a:buFont typeface="Arial" charset="0"/>
              <a:buChar char="•"/>
            </a:pPr>
            <a:r>
              <a:rPr lang="es-ES_tradnl" dirty="0"/>
              <a:t>Igualdad jurídica </a:t>
            </a:r>
          </a:p>
          <a:p>
            <a:pPr marL="285750" indent="-285750" algn="ctr">
              <a:buFont typeface="Arial" charset="0"/>
              <a:buChar char="•"/>
            </a:pPr>
            <a:r>
              <a:rPr lang="es-ES_tradnl" dirty="0"/>
              <a:t>Democracia política </a:t>
            </a:r>
          </a:p>
          <a:p>
            <a:pPr marL="285750" indent="-285750" algn="ctr">
              <a:buFont typeface="Arial" charset="0"/>
              <a:buChar char="•"/>
            </a:pPr>
            <a:r>
              <a:rPr lang="es-ES_tradnl" dirty="0"/>
              <a:t>Derechos humanos </a:t>
            </a:r>
            <a:endParaRPr lang="es-ES" dirty="0"/>
          </a:p>
        </p:txBody>
      </p:sp>
      <p:sp>
        <p:nvSpPr>
          <p:cNvPr id="5" name="Abrir llave 4"/>
          <p:cNvSpPr/>
          <p:nvPr/>
        </p:nvSpPr>
        <p:spPr>
          <a:xfrm>
            <a:off x="2195513" y="2060575"/>
            <a:ext cx="288925" cy="1368425"/>
          </a:xfrm>
          <a:prstGeom prst="lef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p>
        </p:txBody>
      </p:sp>
      <p:sp>
        <p:nvSpPr>
          <p:cNvPr id="6" name="Cerrar llave 5"/>
          <p:cNvSpPr/>
          <p:nvPr/>
        </p:nvSpPr>
        <p:spPr>
          <a:xfrm>
            <a:off x="5148263" y="2060575"/>
            <a:ext cx="144462" cy="1296988"/>
          </a:xfrm>
          <a:prstGeom prst="rightBrace">
            <a:avLst/>
          </a:prstGeom>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es-ES"/>
          </a:p>
        </p:txBody>
      </p:sp>
      <p:sp>
        <p:nvSpPr>
          <p:cNvPr id="7" name="Rectángulo redondeado 6"/>
          <p:cNvSpPr/>
          <p:nvPr/>
        </p:nvSpPr>
        <p:spPr>
          <a:xfrm>
            <a:off x="2195736" y="3861048"/>
            <a:ext cx="3600450"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smtClean="0"/>
              <a:t>Bases de</a:t>
            </a:r>
            <a:r>
              <a:rPr lang="es-ES" dirty="0" smtClean="0"/>
              <a:t> </a:t>
            </a:r>
            <a:r>
              <a:rPr lang="es-ES" dirty="0"/>
              <a:t>de la convivencia</a:t>
            </a:r>
          </a:p>
        </p:txBody>
      </p:sp>
      <p:cxnSp>
        <p:nvCxnSpPr>
          <p:cNvPr id="10" name="Conector recto de flecha 9"/>
          <p:cNvCxnSpPr/>
          <p:nvPr/>
        </p:nvCxnSpPr>
        <p:spPr>
          <a:xfrm>
            <a:off x="1187450" y="3357563"/>
            <a:ext cx="1081088" cy="647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flipH="1">
            <a:off x="5364163" y="3068638"/>
            <a:ext cx="1079500" cy="7921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ectángulo redondeado 18"/>
          <p:cNvSpPr/>
          <p:nvPr/>
        </p:nvSpPr>
        <p:spPr>
          <a:xfrm>
            <a:off x="7451725" y="1628775"/>
            <a:ext cx="1441450" cy="7921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Práctica individual</a:t>
            </a:r>
          </a:p>
        </p:txBody>
      </p:sp>
      <p:sp>
        <p:nvSpPr>
          <p:cNvPr id="24" name="Rectángulo redondeado 23"/>
          <p:cNvSpPr/>
          <p:nvPr/>
        </p:nvSpPr>
        <p:spPr>
          <a:xfrm>
            <a:off x="6948488" y="3213100"/>
            <a:ext cx="1871662" cy="9366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 Organización institucional</a:t>
            </a:r>
          </a:p>
        </p:txBody>
      </p:sp>
      <p:sp>
        <p:nvSpPr>
          <p:cNvPr id="39" name="Rectángulo redondeado 38"/>
          <p:cNvSpPr/>
          <p:nvPr/>
        </p:nvSpPr>
        <p:spPr>
          <a:xfrm>
            <a:off x="2627313" y="5876925"/>
            <a:ext cx="3600450"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smtClean="0"/>
              <a:t>Derechos e Inclusi</a:t>
            </a:r>
            <a:r>
              <a:rPr lang="es-ES" dirty="0" smtClean="0"/>
              <a:t>ón: </a:t>
            </a:r>
            <a:r>
              <a:rPr lang="es-ES" dirty="0" smtClean="0"/>
              <a:t>Sociedad </a:t>
            </a:r>
            <a:r>
              <a:rPr lang="es-ES" dirty="0"/>
              <a:t>Civil y Ciudadanía</a:t>
            </a:r>
          </a:p>
        </p:txBody>
      </p:sp>
      <p:sp>
        <p:nvSpPr>
          <p:cNvPr id="47109" name="Flecha arriba 47108"/>
          <p:cNvSpPr/>
          <p:nvPr/>
        </p:nvSpPr>
        <p:spPr>
          <a:xfrm>
            <a:off x="4284663" y="5373688"/>
            <a:ext cx="431800" cy="503237"/>
          </a:xfrm>
          <a:prstGeom prst="up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
          </a:p>
        </p:txBody>
      </p:sp>
    </p:spTree>
    <p:extLst>
      <p:ext uri="{BB962C8B-B14F-4D97-AF65-F5344CB8AC3E}">
        <p14:creationId xmlns:p14="http://schemas.microsoft.com/office/powerpoint/2010/main" val="24569059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4000" dirty="0" smtClean="0"/>
              <a:t>Logros y riesgos</a:t>
            </a:r>
            <a:endParaRPr lang="es-ES" sz="4000" dirty="0"/>
          </a:p>
        </p:txBody>
      </p:sp>
      <p:sp>
        <p:nvSpPr>
          <p:cNvPr id="3" name="Marcador de contenido 2"/>
          <p:cNvSpPr>
            <a:spLocks noGrp="1"/>
          </p:cNvSpPr>
          <p:nvPr>
            <p:ph idx="1"/>
          </p:nvPr>
        </p:nvSpPr>
        <p:spPr/>
        <p:txBody>
          <a:bodyPr/>
          <a:lstStyle/>
          <a:p>
            <a:r>
              <a:rPr lang="es-MX" sz="2800" dirty="0" smtClean="0"/>
              <a:t>En </a:t>
            </a:r>
            <a:r>
              <a:rPr lang="es-MX" sz="2800" dirty="0"/>
              <a:t>la aparente incapacidad de los ciudadanos para utilizar su derecho político al voto para encontrar soluciones democráticas a sus necesidades más urgentes radicaría la principal amenaza a la democracia en la </a:t>
            </a:r>
            <a:r>
              <a:rPr lang="es-MX" sz="2800" dirty="0" smtClean="0"/>
              <a:t>región</a:t>
            </a:r>
          </a:p>
          <a:p>
            <a:endParaRPr lang="es-MX" sz="2800" dirty="0" smtClean="0"/>
          </a:p>
          <a:p>
            <a:r>
              <a:rPr lang="es-MX" sz="2800" dirty="0" smtClean="0"/>
              <a:t>Ciertamente </a:t>
            </a:r>
            <a:r>
              <a:rPr lang="es-MX" sz="2800" dirty="0"/>
              <a:t>el riesgo se asocia a la posibilidad de cuestionar el nexo esencial entre democracia y desarrollo, entre democracia y derechos humanos. </a:t>
            </a:r>
            <a:endParaRPr lang="es-ES_tradnl" sz="2800" dirty="0"/>
          </a:p>
          <a:p>
            <a:endParaRPr lang="es-ES" sz="2800" dirty="0"/>
          </a:p>
        </p:txBody>
      </p:sp>
    </p:spTree>
    <p:extLst>
      <p:ext uri="{BB962C8B-B14F-4D97-AF65-F5344CB8AC3E}">
        <p14:creationId xmlns:p14="http://schemas.microsoft.com/office/powerpoint/2010/main" val="2739846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8313" y="264648"/>
            <a:ext cx="8229600" cy="1143001"/>
          </a:xfrm>
        </p:spPr>
        <p:txBody>
          <a:bodyPr>
            <a:normAutofit fontScale="90000"/>
            <a:scene3d>
              <a:camera prst="orthographicFront"/>
              <a:lightRig rig="soft" dir="t">
                <a:rot lat="0" lon="0" rev="2400000"/>
              </a:lightRig>
            </a:scene3d>
          </a:bodyPr>
          <a:lstStyle/>
          <a:p>
            <a:pPr marL="54864" indent="0" eaLnBrk="1" fontAlgn="auto" hangingPunct="1">
              <a:spcAft>
                <a:spcPts val="0"/>
              </a:spcAft>
              <a:defRPr/>
            </a:pPr>
            <a:r>
              <a:rPr lang="es-MX" sz="3600" dirty="0" smtClean="0">
                <a:solidFill>
                  <a:schemeClr val="tx2">
                    <a:tint val="100000"/>
                    <a:shade val="90000"/>
                    <a:satMod val="250000"/>
                    <a:alpha val="100000"/>
                  </a:schemeClr>
                </a:solidFill>
                <a:latin typeface="Andalus" pitchFamily="2" charset="-78"/>
                <a:ea typeface="+mj-ea"/>
                <a:cs typeface="Andalus" pitchFamily="2" charset="-78"/>
              </a:rPr>
              <a:t> Discriminación como construcción social</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 name="Rectángulo redondeado 2"/>
          <p:cNvSpPr/>
          <p:nvPr/>
        </p:nvSpPr>
        <p:spPr>
          <a:xfrm>
            <a:off x="539750" y="1773238"/>
            <a:ext cx="1800225"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Acto de discriminación</a:t>
            </a:r>
          </a:p>
        </p:txBody>
      </p:sp>
      <p:sp>
        <p:nvSpPr>
          <p:cNvPr id="17411" name="CuadroTexto 3"/>
          <p:cNvSpPr txBox="1">
            <a:spLocks noChangeArrowheads="1"/>
          </p:cNvSpPr>
          <p:nvPr/>
        </p:nvSpPr>
        <p:spPr bwMode="auto">
          <a:xfrm>
            <a:off x="2411413" y="1844675"/>
            <a:ext cx="57610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s-ES" sz="1800"/>
              <a:t>Cuando la diferencia implica desprecio, rechazo o limitación de derechos.</a:t>
            </a:r>
            <a:endParaRPr lang="es-ES_tradnl" sz="1800"/>
          </a:p>
        </p:txBody>
      </p:sp>
      <p:sp>
        <p:nvSpPr>
          <p:cNvPr id="5" name="Rectángulo 4"/>
          <p:cNvSpPr/>
          <p:nvPr/>
        </p:nvSpPr>
        <p:spPr>
          <a:xfrm>
            <a:off x="468313" y="3213100"/>
            <a:ext cx="1800225" cy="720725"/>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discriminación</a:t>
            </a:r>
            <a:r>
              <a:rPr lang="es-ES_tradnl" dirty="0"/>
              <a:t> </a:t>
            </a:r>
            <a:endParaRPr lang="es-ES" dirty="0">
              <a:latin typeface="Arial"/>
              <a:cs typeface="Arial"/>
            </a:endParaRPr>
          </a:p>
        </p:txBody>
      </p:sp>
      <p:cxnSp>
        <p:nvCxnSpPr>
          <p:cNvPr id="7" name="Conector recto de flecha 6"/>
          <p:cNvCxnSpPr/>
          <p:nvPr/>
        </p:nvCxnSpPr>
        <p:spPr>
          <a:xfrm>
            <a:off x="1331913" y="2781300"/>
            <a:ext cx="0" cy="3603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7414" name="CuadroTexto 7"/>
          <p:cNvSpPr txBox="1">
            <a:spLocks noChangeArrowheads="1"/>
          </p:cNvSpPr>
          <p:nvPr/>
        </p:nvSpPr>
        <p:spPr bwMode="auto">
          <a:xfrm>
            <a:off x="2627313" y="2852738"/>
            <a:ext cx="60483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A un actor o grupo específico se “le impone un trato diferenciado en diversos ámbitos de la vida social, en la que él participa de una manera que pueda llegar a humillarlo</a:t>
            </a:r>
            <a:r>
              <a:rPr lang="es-ES_tradnl" sz="1800"/>
              <a:t> </a:t>
            </a:r>
            <a:endParaRPr lang="es-ES" sz="1800"/>
          </a:p>
        </p:txBody>
      </p:sp>
      <p:cxnSp>
        <p:nvCxnSpPr>
          <p:cNvPr id="10" name="Conector recto de flecha 9"/>
          <p:cNvCxnSpPr/>
          <p:nvPr/>
        </p:nvCxnSpPr>
        <p:spPr>
          <a:xfrm>
            <a:off x="1331913" y="3933825"/>
            <a:ext cx="0" cy="3587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ángulo redondeado 10"/>
          <p:cNvSpPr/>
          <p:nvPr/>
        </p:nvSpPr>
        <p:spPr>
          <a:xfrm>
            <a:off x="539750" y="4581525"/>
            <a:ext cx="1728788" cy="863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Procesos de discriminación</a:t>
            </a:r>
          </a:p>
        </p:txBody>
      </p:sp>
      <p:sp>
        <p:nvSpPr>
          <p:cNvPr id="17417" name="CuadroTexto 8"/>
          <p:cNvSpPr txBox="1">
            <a:spLocks noChangeArrowheads="1"/>
          </p:cNvSpPr>
          <p:nvPr/>
        </p:nvSpPr>
        <p:spPr bwMode="auto">
          <a:xfrm rot="10800000" flipV="1">
            <a:off x="2484438" y="4292600"/>
            <a:ext cx="56165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Expresión, tanto individual como colectiva, de la negación del principio de igualdad de la condición humana. </a:t>
            </a:r>
          </a:p>
          <a:p>
            <a:pPr eaLnBrk="1" hangingPunct="1"/>
            <a:r>
              <a:rPr lang="es-ES" sz="1800"/>
              <a:t>Reflejan la incapacidad social, política y cultural para dar cuenta de la alteridad y de las diferencias.</a:t>
            </a:r>
            <a:r>
              <a:rPr lang="es-ES_tradnl" sz="1800"/>
              <a:t> </a:t>
            </a:r>
            <a:endParaRPr lang="es-ES" sz="1800"/>
          </a:p>
        </p:txBody>
      </p:sp>
      <p:sp>
        <p:nvSpPr>
          <p:cNvPr id="4" name="Rectángulo redondeado 3"/>
          <p:cNvSpPr/>
          <p:nvPr/>
        </p:nvSpPr>
        <p:spPr>
          <a:xfrm>
            <a:off x="2916238" y="5949950"/>
            <a:ext cx="5111750" cy="6477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t>Problema</a:t>
            </a:r>
            <a:r>
              <a:rPr lang="en-US" dirty="0"/>
              <a:t> </a:t>
            </a:r>
            <a:r>
              <a:rPr lang="en-US" dirty="0" err="1"/>
              <a:t>estructural</a:t>
            </a:r>
            <a:r>
              <a:rPr lang="en-US" dirty="0"/>
              <a:t> y socio </a:t>
            </a:r>
            <a:r>
              <a:rPr lang="en-US" dirty="0" err="1"/>
              <a:t>histórico</a:t>
            </a:r>
            <a:endParaRPr lang="en-US" dirty="0"/>
          </a:p>
        </p:txBody>
      </p:sp>
      <p:sp>
        <p:nvSpPr>
          <p:cNvPr id="6" name="Flecha curvada hacia la derecha 5"/>
          <p:cNvSpPr/>
          <p:nvPr/>
        </p:nvSpPr>
        <p:spPr>
          <a:xfrm rot="18599159">
            <a:off x="1743075" y="5672138"/>
            <a:ext cx="798513" cy="973137"/>
          </a:xfrm>
          <a:prstGeom prst="curvedRight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US">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143000"/>
          </a:xfrm>
        </p:spPr>
        <p:txBody>
          <a:bodyPr>
            <a:scene3d>
              <a:camera prst="orthographicFront"/>
              <a:lightRig rig="soft" dir="t">
                <a:rot lat="0" lon="0" rev="2400000"/>
              </a:lightRig>
            </a:scene3d>
          </a:bodyPr>
          <a:lstStyle/>
          <a:p>
            <a:pPr marL="54864" indent="0" eaLnBrk="1" fontAlgn="auto" hangingPunct="1">
              <a:spcAft>
                <a:spcPts val="0"/>
              </a:spcAft>
              <a:defRPr/>
            </a:pPr>
            <a:r>
              <a:rPr lang="en-US" sz="3600" dirty="0" smtClean="0">
                <a:solidFill>
                  <a:schemeClr val="tx2">
                    <a:tint val="100000"/>
                    <a:shade val="90000"/>
                    <a:satMod val="250000"/>
                    <a:alpha val="100000"/>
                  </a:schemeClr>
                </a:solidFill>
                <a:latin typeface="Andalus" pitchFamily="2" charset="-78"/>
                <a:ea typeface="+mj-ea"/>
                <a:cs typeface="Andalus" pitchFamily="2" charset="-78"/>
              </a:rPr>
              <a:t> </a:t>
            </a:r>
            <a:r>
              <a:rPr lang="en-US" sz="3600" dirty="0" err="1" smtClean="0">
                <a:solidFill>
                  <a:schemeClr val="tx2">
                    <a:tint val="100000"/>
                    <a:shade val="90000"/>
                    <a:satMod val="250000"/>
                    <a:alpha val="100000"/>
                  </a:schemeClr>
                </a:solidFill>
                <a:latin typeface="Andalus" pitchFamily="2" charset="-78"/>
                <a:ea typeface="+mj-ea"/>
                <a:cs typeface="Andalus" pitchFamily="2" charset="-78"/>
              </a:rPr>
              <a:t>Discriminación</a:t>
            </a:r>
            <a:r>
              <a:rPr lang="en-US" sz="3600" dirty="0" smtClean="0">
                <a:solidFill>
                  <a:schemeClr val="tx2">
                    <a:tint val="100000"/>
                    <a:shade val="90000"/>
                    <a:satMod val="250000"/>
                    <a:alpha val="100000"/>
                  </a:schemeClr>
                </a:solidFill>
                <a:latin typeface="Andalus" pitchFamily="2" charset="-78"/>
                <a:ea typeface="+mj-ea"/>
                <a:cs typeface="Andalus" pitchFamily="2" charset="-78"/>
              </a:rPr>
              <a:t>: </a:t>
            </a:r>
            <a:r>
              <a:rPr lang="en-US" sz="3600" dirty="0" err="1" smtClean="0">
                <a:solidFill>
                  <a:schemeClr val="tx2">
                    <a:tint val="100000"/>
                    <a:shade val="90000"/>
                    <a:satMod val="250000"/>
                    <a:alpha val="100000"/>
                  </a:schemeClr>
                </a:solidFill>
                <a:latin typeface="Andalus" pitchFamily="2" charset="-78"/>
                <a:ea typeface="+mj-ea"/>
                <a:cs typeface="Andalus" pitchFamily="2" charset="-78"/>
              </a:rPr>
              <a:t>discursos</a:t>
            </a:r>
            <a:r>
              <a:rPr lang="en-US" sz="3600" dirty="0" smtClean="0">
                <a:solidFill>
                  <a:schemeClr val="tx2">
                    <a:tint val="100000"/>
                    <a:shade val="90000"/>
                    <a:satMod val="250000"/>
                    <a:alpha val="100000"/>
                  </a:schemeClr>
                </a:solidFill>
                <a:latin typeface="Andalus" pitchFamily="2" charset="-78"/>
                <a:ea typeface="+mj-ea"/>
                <a:cs typeface="Andalus" pitchFamily="2" charset="-78"/>
              </a:rPr>
              <a:t> y </a:t>
            </a:r>
            <a:r>
              <a:rPr lang="en-US" sz="3600" dirty="0" err="1" smtClean="0">
                <a:solidFill>
                  <a:schemeClr val="tx2">
                    <a:tint val="100000"/>
                    <a:shade val="90000"/>
                    <a:satMod val="250000"/>
                    <a:alpha val="100000"/>
                  </a:schemeClr>
                </a:solidFill>
                <a:latin typeface="Andalus" pitchFamily="2" charset="-78"/>
                <a:ea typeface="+mj-ea"/>
                <a:cs typeface="Andalus" pitchFamily="2" charset="-78"/>
              </a:rPr>
              <a:t>prácticas</a:t>
            </a:r>
            <a:endParaRPr lang="en-US"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25602" name="2 Marcador de contenido"/>
          <p:cNvSpPr>
            <a:spLocks noGrp="1"/>
          </p:cNvSpPr>
          <p:nvPr>
            <p:ph idx="1"/>
          </p:nvPr>
        </p:nvSpPr>
        <p:spPr>
          <a:xfrm>
            <a:off x="457200" y="1412875"/>
            <a:ext cx="8435975" cy="5329238"/>
          </a:xfrm>
        </p:spPr>
        <p:txBody>
          <a:bodyPr/>
          <a:lstStyle/>
          <a:p>
            <a:pPr marL="0" indent="0" eaLnBrk="1" hangingPunct="1">
              <a:buFont typeface="Wingdings 2" charset="0"/>
              <a:buNone/>
            </a:pPr>
            <a:endParaRPr lang="es-MX">
              <a:latin typeface="Rockwell" charset="0"/>
            </a:endParaRPr>
          </a:p>
          <a:p>
            <a:pPr lvl="1" eaLnBrk="1" hangingPunct="1">
              <a:buFontTx/>
              <a:buNone/>
            </a:pPr>
            <a:endParaRPr lang="es-MX">
              <a:latin typeface="Rockwell" charset="0"/>
            </a:endParaRPr>
          </a:p>
          <a:p>
            <a:pPr lvl="1" eaLnBrk="1" hangingPunct="1">
              <a:buFontTx/>
              <a:buNone/>
            </a:pPr>
            <a:endParaRPr lang="es-MX">
              <a:latin typeface="Rockwell" charset="0"/>
            </a:endParaRPr>
          </a:p>
        </p:txBody>
      </p:sp>
      <p:sp>
        <p:nvSpPr>
          <p:cNvPr id="3" name="Rectángulo redondeado 2"/>
          <p:cNvSpPr/>
          <p:nvPr/>
        </p:nvSpPr>
        <p:spPr>
          <a:xfrm>
            <a:off x="611188" y="1700213"/>
            <a:ext cx="2376487" cy="64928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Discursos y prácticas</a:t>
            </a:r>
          </a:p>
        </p:txBody>
      </p:sp>
      <p:sp>
        <p:nvSpPr>
          <p:cNvPr id="25604" name="CuadroTexto 3"/>
          <p:cNvSpPr txBox="1">
            <a:spLocks noChangeArrowheads="1"/>
          </p:cNvSpPr>
          <p:nvPr/>
        </p:nvSpPr>
        <p:spPr bwMode="auto">
          <a:xfrm>
            <a:off x="3059113" y="1557338"/>
            <a:ext cx="44656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s-ES" sz="1800"/>
              <a:t>Canales por los cuales fluye la discriminación de modo no siempre consciente para los actores</a:t>
            </a:r>
            <a:r>
              <a:rPr lang="es-ES_tradnl" sz="1800"/>
              <a:t> </a:t>
            </a:r>
            <a:endParaRPr lang="es-ES" sz="1800"/>
          </a:p>
        </p:txBody>
      </p:sp>
      <p:sp>
        <p:nvSpPr>
          <p:cNvPr id="7" name="Rectángulo redondeado 6"/>
          <p:cNvSpPr/>
          <p:nvPr/>
        </p:nvSpPr>
        <p:spPr>
          <a:xfrm>
            <a:off x="827088" y="2781300"/>
            <a:ext cx="1584325"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Individual</a:t>
            </a:r>
          </a:p>
        </p:txBody>
      </p:sp>
      <p:sp>
        <p:nvSpPr>
          <p:cNvPr id="5" name="Rectángulo redondeado 4"/>
          <p:cNvSpPr/>
          <p:nvPr/>
        </p:nvSpPr>
        <p:spPr>
          <a:xfrm>
            <a:off x="3851275" y="2708275"/>
            <a:ext cx="1584325"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latin typeface="Arial"/>
                <a:cs typeface="Arial"/>
              </a:rPr>
              <a:t>Colectivo</a:t>
            </a:r>
          </a:p>
        </p:txBody>
      </p:sp>
      <p:sp>
        <p:nvSpPr>
          <p:cNvPr id="10" name="Rectángulo redondeado 9"/>
          <p:cNvSpPr/>
          <p:nvPr/>
        </p:nvSpPr>
        <p:spPr>
          <a:xfrm>
            <a:off x="6443663" y="2565400"/>
            <a:ext cx="2232025" cy="9350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_tradnl" dirty="0">
                <a:latin typeface="Arial"/>
                <a:cs typeface="Arial"/>
              </a:rPr>
              <a:t>Políticas públicas</a:t>
            </a:r>
            <a:endParaRPr lang="es-ES" dirty="0">
              <a:latin typeface="Arial"/>
              <a:cs typeface="Arial"/>
            </a:endParaRPr>
          </a:p>
        </p:txBody>
      </p:sp>
      <p:sp>
        <p:nvSpPr>
          <p:cNvPr id="14" name="Rectángulo redondeado 13"/>
          <p:cNvSpPr/>
          <p:nvPr/>
        </p:nvSpPr>
        <p:spPr>
          <a:xfrm>
            <a:off x="611188" y="4076700"/>
            <a:ext cx="3240087" cy="1439863"/>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ES" dirty="0"/>
              <a:t>Trayectoria histórica Configuración social. política, económica y cultural de las sociedades</a:t>
            </a:r>
            <a:r>
              <a:rPr lang="es-ES_tradnl" dirty="0"/>
              <a:t> </a:t>
            </a:r>
            <a:endParaRPr lang="es-ES" dirty="0">
              <a:latin typeface="Arial"/>
              <a:cs typeface="Arial"/>
            </a:endParaRPr>
          </a:p>
        </p:txBody>
      </p:sp>
      <p:sp>
        <p:nvSpPr>
          <p:cNvPr id="17" name="Rectángulo redondeado 16"/>
          <p:cNvSpPr/>
          <p:nvPr/>
        </p:nvSpPr>
        <p:spPr>
          <a:xfrm>
            <a:off x="539750" y="6021388"/>
            <a:ext cx="3600450" cy="57626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Fenómeno social difuso</a:t>
            </a:r>
            <a:r>
              <a:rPr lang="es-ES_tradnl" dirty="0"/>
              <a:t> </a:t>
            </a:r>
            <a:endParaRPr lang="es-ES" dirty="0">
              <a:latin typeface="Arial"/>
              <a:cs typeface="Arial"/>
            </a:endParaRPr>
          </a:p>
        </p:txBody>
      </p:sp>
      <p:sp>
        <p:nvSpPr>
          <p:cNvPr id="19" name="Flecha abajo 18"/>
          <p:cNvSpPr/>
          <p:nvPr/>
        </p:nvSpPr>
        <p:spPr>
          <a:xfrm flipH="1">
            <a:off x="2195513" y="5589588"/>
            <a:ext cx="242887" cy="431800"/>
          </a:xfrm>
          <a:prstGeom prst="downArrow">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s-ES"/>
          </a:p>
        </p:txBody>
      </p:sp>
      <p:sp>
        <p:nvSpPr>
          <p:cNvPr id="4" name="Rectángulo redondeado 3"/>
          <p:cNvSpPr/>
          <p:nvPr/>
        </p:nvSpPr>
        <p:spPr>
          <a:xfrm>
            <a:off x="5364163" y="3933825"/>
            <a:ext cx="2808287" cy="719138"/>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t>Objetivo</a:t>
            </a:r>
            <a:r>
              <a:rPr lang="en-US" dirty="0"/>
              <a:t> y </a:t>
            </a:r>
            <a:r>
              <a:rPr lang="en-US" dirty="0" err="1"/>
              <a:t>subjetivo</a:t>
            </a:r>
            <a:endParaRPr lang="en-US" dirty="0"/>
          </a:p>
        </p:txBody>
      </p:sp>
      <p:sp>
        <p:nvSpPr>
          <p:cNvPr id="21" name="Rectángulo redondeado 20"/>
          <p:cNvSpPr/>
          <p:nvPr/>
        </p:nvSpPr>
        <p:spPr>
          <a:xfrm>
            <a:off x="5364163" y="4868863"/>
            <a:ext cx="2808287"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t>Estructural</a:t>
            </a:r>
            <a:r>
              <a:rPr lang="en-US" dirty="0"/>
              <a:t> y cultural</a:t>
            </a:r>
          </a:p>
        </p:txBody>
      </p:sp>
      <p:sp>
        <p:nvSpPr>
          <p:cNvPr id="22" name="Rectángulo redondeado 21"/>
          <p:cNvSpPr/>
          <p:nvPr/>
        </p:nvSpPr>
        <p:spPr>
          <a:xfrm>
            <a:off x="5364163" y="5805488"/>
            <a:ext cx="2808287"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Individual y </a:t>
            </a:r>
            <a:r>
              <a:rPr lang="en-US" dirty="0" err="1"/>
              <a:t>colectivo</a:t>
            </a:r>
            <a:endParaRPr lang="en-US" dirty="0"/>
          </a:p>
        </p:txBody>
      </p:sp>
      <p:cxnSp>
        <p:nvCxnSpPr>
          <p:cNvPr id="9" name="Conector recto de flecha 8"/>
          <p:cNvCxnSpPr/>
          <p:nvPr/>
        </p:nvCxnSpPr>
        <p:spPr>
          <a:xfrm>
            <a:off x="2268538" y="2420938"/>
            <a:ext cx="0" cy="4318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4" name="Conector recto de flecha 23"/>
          <p:cNvCxnSpPr/>
          <p:nvPr/>
        </p:nvCxnSpPr>
        <p:spPr>
          <a:xfrm>
            <a:off x="2555875" y="3068638"/>
            <a:ext cx="1008063" cy="0"/>
          </a:xfrm>
          <a:prstGeom prst="straightConnector1">
            <a:avLst/>
          </a:prstGeom>
          <a:ln>
            <a:headEnd type="arrow"/>
            <a:tailEnd type="arrow"/>
          </a:ln>
        </p:spPr>
        <p:style>
          <a:lnRef idx="2">
            <a:schemeClr val="accent5"/>
          </a:lnRef>
          <a:fillRef idx="0">
            <a:schemeClr val="accent5"/>
          </a:fillRef>
          <a:effectRef idx="1">
            <a:schemeClr val="accent5"/>
          </a:effectRef>
          <a:fontRef idx="minor">
            <a:schemeClr val="tx1"/>
          </a:fontRef>
        </p:style>
      </p:cxnSp>
      <p:cxnSp>
        <p:nvCxnSpPr>
          <p:cNvPr id="28" name="Conector recto de flecha 27"/>
          <p:cNvCxnSpPr/>
          <p:nvPr/>
        </p:nvCxnSpPr>
        <p:spPr>
          <a:xfrm>
            <a:off x="5435600" y="3068638"/>
            <a:ext cx="1008063" cy="0"/>
          </a:xfrm>
          <a:prstGeom prst="straightConnector1">
            <a:avLst/>
          </a:prstGeom>
          <a:ln>
            <a:headEnd type="arrow"/>
            <a:tailEnd type="arrow"/>
          </a:ln>
        </p:spPr>
        <p:style>
          <a:lnRef idx="2">
            <a:schemeClr val="accent5"/>
          </a:lnRef>
          <a:fillRef idx="0">
            <a:schemeClr val="accent5"/>
          </a:fillRef>
          <a:effectRef idx="1">
            <a:schemeClr val="accent5"/>
          </a:effectRef>
          <a:fontRef idx="minor">
            <a:schemeClr val="tx1"/>
          </a:fontRef>
        </p:style>
      </p:cxnSp>
      <p:cxnSp>
        <p:nvCxnSpPr>
          <p:cNvPr id="29" name="Conector angular 28"/>
          <p:cNvCxnSpPr/>
          <p:nvPr/>
        </p:nvCxnSpPr>
        <p:spPr>
          <a:xfrm rot="5400000">
            <a:off x="-108743" y="3140869"/>
            <a:ext cx="1439862" cy="12700"/>
          </a:xfrm>
          <a:prstGeom prst="bentConnector3">
            <a:avLst/>
          </a:prstGeom>
          <a:ln>
            <a:tailEnd type="arrow"/>
          </a:ln>
        </p:spPr>
        <p:style>
          <a:lnRef idx="2">
            <a:schemeClr val="accent5"/>
          </a:lnRef>
          <a:fillRef idx="0">
            <a:schemeClr val="accent5"/>
          </a:fillRef>
          <a:effectRef idx="1">
            <a:schemeClr val="accent5"/>
          </a:effectRef>
          <a:fontRef idx="minor">
            <a:schemeClr val="tx1"/>
          </a:fontRef>
        </p:style>
      </p:cxnSp>
      <p:sp>
        <p:nvSpPr>
          <p:cNvPr id="30" name="Abrir llave 29"/>
          <p:cNvSpPr/>
          <p:nvPr/>
        </p:nvSpPr>
        <p:spPr>
          <a:xfrm>
            <a:off x="4572000" y="3789363"/>
            <a:ext cx="504825" cy="2735262"/>
          </a:xfrm>
          <a:prstGeom prst="leftBrace">
            <a:avLst/>
          </a:prstGeom>
        </p:spPr>
        <p:style>
          <a:lnRef idx="2">
            <a:schemeClr val="accent5"/>
          </a:lnRef>
          <a:fillRef idx="0">
            <a:schemeClr val="accent5"/>
          </a:fillRef>
          <a:effectRef idx="1">
            <a:schemeClr val="accent5"/>
          </a:effectRef>
          <a:fontRef idx="minor">
            <a:schemeClr val="tx1"/>
          </a:fontRef>
        </p:style>
        <p:txBody>
          <a:bodyPr anchor="ctr"/>
          <a:lstStyle/>
          <a:p>
            <a:pPr algn="ctr">
              <a:defRPr/>
            </a:pPr>
            <a:endParaRPr lang="en-US"/>
          </a:p>
        </p:txBody>
      </p:sp>
    </p:spTree>
    <p:extLst>
      <p:ext uri="{BB962C8B-B14F-4D97-AF65-F5344CB8AC3E}">
        <p14:creationId xmlns:p14="http://schemas.microsoft.com/office/powerpoint/2010/main" val="154952480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algn="ctr" eaLnBrk="1" fontAlgn="auto" hangingPunct="1">
              <a:spcAft>
                <a:spcPts val="0"/>
              </a:spcAft>
              <a:defRPr/>
            </a:pPr>
            <a:r>
              <a:rPr lang="es-ES" sz="3600" dirty="0" smtClean="0">
                <a:effectLst/>
              </a:rPr>
              <a:t> Complejidad </a:t>
            </a:r>
            <a:r>
              <a:rPr lang="es-ES" sz="3600" dirty="0">
                <a:effectLst/>
              </a:rPr>
              <a:t>del fenómeno </a:t>
            </a:r>
            <a:r>
              <a:rPr lang="es-ES" sz="3600" dirty="0" smtClean="0">
                <a:effectLst/>
              </a:rPr>
              <a:t/>
            </a:r>
            <a:br>
              <a:rPr lang="es-ES" sz="3600" dirty="0" smtClean="0">
                <a:effectLst/>
              </a:rPr>
            </a:br>
            <a:r>
              <a:rPr lang="es-ES" sz="3600" dirty="0" smtClean="0">
                <a:effectLst/>
              </a:rPr>
              <a:t>de </a:t>
            </a:r>
            <a:r>
              <a:rPr lang="es-ES" sz="3600" dirty="0">
                <a:effectLst/>
              </a:rPr>
              <a:t>la discriminación</a:t>
            </a:r>
            <a:r>
              <a:rPr lang="es-ES_tradnl" sz="3600" dirty="0">
                <a:effectLst/>
              </a:rPr>
              <a:t> </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5842" name="2 Marcador de contenido"/>
          <p:cNvSpPr>
            <a:spLocks noGrp="1"/>
          </p:cNvSpPr>
          <p:nvPr>
            <p:ph idx="1"/>
          </p:nvPr>
        </p:nvSpPr>
        <p:spPr>
          <a:xfrm>
            <a:off x="179388" y="1412875"/>
            <a:ext cx="8713787" cy="5184775"/>
          </a:xfrm>
        </p:spPr>
        <p:txBody>
          <a:bodyPr/>
          <a:lstStyle/>
          <a:p>
            <a:pPr marL="0" indent="0" algn="ctr" eaLnBrk="1" hangingPunct="1">
              <a:buFont typeface="Wingdings 2" charset="0"/>
              <a:buNone/>
            </a:pPr>
            <a:r>
              <a:rPr lang="es-ES" sz="2400">
                <a:latin typeface="Rockwell" charset="0"/>
              </a:rPr>
              <a:t>‘Invisible’, encubierto o negado </a:t>
            </a:r>
            <a:endParaRPr lang="en-US" sz="2400">
              <a:latin typeface="Arial" charset="0"/>
              <a:cs typeface="Arial" charset="0"/>
            </a:endParaRPr>
          </a:p>
        </p:txBody>
      </p:sp>
      <p:sp>
        <p:nvSpPr>
          <p:cNvPr id="35843"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3" name="Rectángulo redondeado 2"/>
          <p:cNvSpPr/>
          <p:nvPr/>
        </p:nvSpPr>
        <p:spPr>
          <a:xfrm>
            <a:off x="3419475" y="1989138"/>
            <a:ext cx="2592388" cy="719137"/>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s-ES_tradnl" dirty="0"/>
          </a:p>
          <a:p>
            <a:pPr algn="ctr">
              <a:defRPr/>
            </a:pPr>
            <a:r>
              <a:rPr lang="es-ES_tradnl" dirty="0"/>
              <a:t>T</a:t>
            </a:r>
            <a:r>
              <a:rPr lang="es-ES" dirty="0"/>
              <a:t>r</a:t>
            </a:r>
            <a:r>
              <a:rPr lang="es-ES_tradnl" dirty="0" err="1"/>
              <a:t>ansmisión</a:t>
            </a:r>
            <a:r>
              <a:rPr lang="es-ES_tradnl" dirty="0"/>
              <a:t> velada</a:t>
            </a:r>
          </a:p>
          <a:p>
            <a:pPr algn="ctr">
              <a:defRPr/>
            </a:pPr>
            <a:endParaRPr lang="en-US" dirty="0"/>
          </a:p>
        </p:txBody>
      </p:sp>
      <p:sp>
        <p:nvSpPr>
          <p:cNvPr id="6" name="Rectángulo redondeado 5"/>
          <p:cNvSpPr/>
          <p:nvPr/>
        </p:nvSpPr>
        <p:spPr>
          <a:xfrm>
            <a:off x="107950" y="2636838"/>
            <a:ext cx="3384550" cy="1655762"/>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s-ES" dirty="0" err="1"/>
              <a:t>eufemización</a:t>
            </a:r>
            <a:r>
              <a:rPr lang="es-ES" dirty="0"/>
              <a:t> en el discurso que hace de la segregación un fenómeno irreconocible</a:t>
            </a:r>
            <a:r>
              <a:rPr lang="es-ES_tradnl" dirty="0"/>
              <a:t> </a:t>
            </a:r>
            <a:endParaRPr lang="en-US" dirty="0"/>
          </a:p>
        </p:txBody>
      </p:sp>
      <p:sp>
        <p:nvSpPr>
          <p:cNvPr id="9" name="Rectángulo redondeado 8"/>
          <p:cNvSpPr/>
          <p:nvPr/>
        </p:nvSpPr>
        <p:spPr>
          <a:xfrm>
            <a:off x="4572000" y="2781300"/>
            <a:ext cx="3744913" cy="10795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Procesos institucionalizados en la vida cotidiana</a:t>
            </a:r>
          </a:p>
        </p:txBody>
      </p:sp>
      <p:sp>
        <p:nvSpPr>
          <p:cNvPr id="10" name="Rectángulo redondeado 9"/>
          <p:cNvSpPr/>
          <p:nvPr/>
        </p:nvSpPr>
        <p:spPr>
          <a:xfrm>
            <a:off x="4427538" y="4076700"/>
            <a:ext cx="3889375" cy="13684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Inscripción de la discriminación en discursos mediáticos, políticos y jurídicos.</a:t>
            </a:r>
            <a:r>
              <a:rPr lang="es-ES_tradnl" dirty="0"/>
              <a:t> </a:t>
            </a:r>
            <a:endParaRPr lang="en-US" dirty="0"/>
          </a:p>
        </p:txBody>
      </p:sp>
      <p:cxnSp>
        <p:nvCxnSpPr>
          <p:cNvPr id="13" name="Conector recto de flecha 12"/>
          <p:cNvCxnSpPr/>
          <p:nvPr/>
        </p:nvCxnSpPr>
        <p:spPr>
          <a:xfrm flipH="1">
            <a:off x="2843213" y="2133600"/>
            <a:ext cx="433387" cy="6477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7" name="Conector recto de flecha 16"/>
          <p:cNvCxnSpPr/>
          <p:nvPr/>
        </p:nvCxnSpPr>
        <p:spPr>
          <a:xfrm flipV="1">
            <a:off x="3635375" y="3213100"/>
            <a:ext cx="936625" cy="4318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9" name="Conector recto de flecha 18"/>
          <p:cNvCxnSpPr/>
          <p:nvPr/>
        </p:nvCxnSpPr>
        <p:spPr>
          <a:xfrm>
            <a:off x="3635375" y="3716338"/>
            <a:ext cx="792163" cy="792162"/>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35851" name="CuadroTexto 6"/>
          <p:cNvSpPr txBox="1">
            <a:spLocks noChangeArrowheads="1"/>
          </p:cNvSpPr>
          <p:nvPr/>
        </p:nvSpPr>
        <p:spPr bwMode="auto">
          <a:xfrm>
            <a:off x="468313" y="4568825"/>
            <a:ext cx="316706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s-ES" sz="1800"/>
              <a:t>La negación de cometer actos de discriminación por una parte, y la evidencia de que se comenten actos de discriminación por la otra.</a:t>
            </a:r>
            <a:endParaRPr lang="es-ES_tradnl" sz="1800"/>
          </a:p>
          <a:p>
            <a:pPr eaLnBrk="1" hangingPunct="1"/>
            <a:endParaRPr lang="en-US" sz="1800"/>
          </a:p>
        </p:txBody>
      </p:sp>
      <p:sp>
        <p:nvSpPr>
          <p:cNvPr id="8" name="Rectángulo redondeado 7"/>
          <p:cNvSpPr/>
          <p:nvPr/>
        </p:nvSpPr>
        <p:spPr>
          <a:xfrm>
            <a:off x="3635375" y="5876925"/>
            <a:ext cx="1728788" cy="6477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t>Conciencia</a:t>
            </a:r>
            <a:r>
              <a:rPr lang="en-US" dirty="0"/>
              <a:t> </a:t>
            </a:r>
            <a:r>
              <a:rPr lang="en-US" dirty="0" err="1"/>
              <a:t>discursiva</a:t>
            </a:r>
            <a:endParaRPr lang="en-US" dirty="0"/>
          </a:p>
        </p:txBody>
      </p:sp>
      <p:sp>
        <p:nvSpPr>
          <p:cNvPr id="16" name="Rectángulo redondeado 15"/>
          <p:cNvSpPr/>
          <p:nvPr/>
        </p:nvSpPr>
        <p:spPr>
          <a:xfrm>
            <a:off x="6084888" y="5876925"/>
            <a:ext cx="1655762" cy="7207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err="1"/>
              <a:t>Conciencia</a:t>
            </a:r>
            <a:r>
              <a:rPr lang="en-US" dirty="0"/>
              <a:t> </a:t>
            </a:r>
            <a:r>
              <a:rPr lang="en-US" dirty="0" err="1"/>
              <a:t>práctica</a:t>
            </a:r>
            <a:endParaRPr lang="en-US" dirty="0"/>
          </a:p>
        </p:txBody>
      </p:sp>
      <p:cxnSp>
        <p:nvCxnSpPr>
          <p:cNvPr id="15" name="Conector recto de flecha 14"/>
          <p:cNvCxnSpPr/>
          <p:nvPr/>
        </p:nvCxnSpPr>
        <p:spPr>
          <a:xfrm>
            <a:off x="3635375" y="5445125"/>
            <a:ext cx="720725" cy="360363"/>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20" name="Conector recto de flecha 19"/>
          <p:cNvCxnSpPr/>
          <p:nvPr/>
        </p:nvCxnSpPr>
        <p:spPr>
          <a:xfrm>
            <a:off x="3635375" y="5445125"/>
            <a:ext cx="2665413" cy="5048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6920731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536"/>
            <a:ext cx="8229600" cy="1015224"/>
          </a:xfrm>
        </p:spPr>
        <p:txBody>
          <a:bodyPr>
            <a:noAutofit/>
            <a:scene3d>
              <a:camera prst="orthographicFront"/>
              <a:lightRig rig="soft" dir="t">
                <a:rot lat="0" lon="0" rev="2400000"/>
              </a:lightRig>
            </a:scene3d>
          </a:bodyPr>
          <a:lstStyle/>
          <a:p>
            <a:pPr marL="54864" indent="0" algn="ctr" eaLnBrk="1" fontAlgn="auto" hangingPunct="1">
              <a:spcAft>
                <a:spcPts val="0"/>
              </a:spcAft>
              <a:defRPr/>
            </a:pPr>
            <a:r>
              <a:rPr lang="es-ES" sz="3600" dirty="0" smtClean="0">
                <a:effectLst/>
              </a:rPr>
              <a:t> Discriminación como</a:t>
            </a:r>
            <a:br>
              <a:rPr lang="es-ES" sz="3600" dirty="0" smtClean="0">
                <a:effectLst/>
              </a:rPr>
            </a:br>
            <a:r>
              <a:rPr lang="es-ES" sz="3600" dirty="0" smtClean="0">
                <a:effectLst/>
              </a:rPr>
              <a:t> </a:t>
            </a:r>
            <a:r>
              <a:rPr lang="es-ES" sz="3600" dirty="0">
                <a:effectLst/>
              </a:rPr>
              <a:t>mecanismo simbólico </a:t>
            </a:r>
            <a:endParaRPr lang="es-MX" sz="3600" dirty="0">
              <a:solidFill>
                <a:schemeClr val="tx2">
                  <a:tint val="100000"/>
                  <a:shade val="90000"/>
                  <a:satMod val="250000"/>
                  <a:alpha val="100000"/>
                </a:schemeClr>
              </a:solidFill>
              <a:latin typeface="Andalus" pitchFamily="2" charset="-78"/>
              <a:ea typeface="+mj-ea"/>
              <a:cs typeface="Andalus" pitchFamily="2" charset="-78"/>
            </a:endParaRPr>
          </a:p>
        </p:txBody>
      </p:sp>
      <p:sp>
        <p:nvSpPr>
          <p:cNvPr id="34818" name="2 Marcador de contenido"/>
          <p:cNvSpPr>
            <a:spLocks noGrp="1"/>
          </p:cNvSpPr>
          <p:nvPr>
            <p:ph idx="1"/>
          </p:nvPr>
        </p:nvSpPr>
        <p:spPr>
          <a:xfrm>
            <a:off x="457200" y="1412875"/>
            <a:ext cx="8435975" cy="5184775"/>
          </a:xfrm>
        </p:spPr>
        <p:txBody>
          <a:bodyPr/>
          <a:lstStyle/>
          <a:p>
            <a:pPr marL="0" indent="0" algn="ctr" eaLnBrk="1" hangingPunct="1">
              <a:buFont typeface="Wingdings 2" charset="0"/>
              <a:buNone/>
            </a:pPr>
            <a:r>
              <a:rPr lang="es-ES" sz="2400" dirty="0">
                <a:latin typeface="Rockwell" charset="0"/>
              </a:rPr>
              <a:t>Exclusión de los otros desde el imaginario negativo que una sociedad ha construido históricamente sobre la </a:t>
            </a:r>
            <a:r>
              <a:rPr lang="es-ES" sz="2400" dirty="0" smtClean="0">
                <a:latin typeface="Rockwell" charset="0"/>
              </a:rPr>
              <a:t>Otredad</a:t>
            </a:r>
            <a:r>
              <a:rPr lang="es-ES_tradnl" sz="2400" dirty="0" smtClean="0">
                <a:latin typeface="Rockwell" charset="0"/>
              </a:rPr>
              <a:t> </a:t>
            </a:r>
            <a:endParaRPr lang="en-US" sz="2400" dirty="0">
              <a:latin typeface="Arial" charset="0"/>
              <a:cs typeface="Arial" charset="0"/>
            </a:endParaRPr>
          </a:p>
        </p:txBody>
      </p:sp>
      <p:sp>
        <p:nvSpPr>
          <p:cNvPr id="34819" name="CuadroTexto 2"/>
          <p:cNvSpPr txBox="1">
            <a:spLocks noChangeArrowheads="1"/>
          </p:cNvSpPr>
          <p:nvPr/>
        </p:nvSpPr>
        <p:spPr bwMode="auto">
          <a:xfrm>
            <a:off x="6875463" y="5732463"/>
            <a:ext cx="185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s-ES" sz="1800"/>
          </a:p>
        </p:txBody>
      </p:sp>
      <p:sp>
        <p:nvSpPr>
          <p:cNvPr id="3" name="Rectángulo redondeado 2"/>
          <p:cNvSpPr/>
          <p:nvPr/>
        </p:nvSpPr>
        <p:spPr>
          <a:xfrm>
            <a:off x="2268538" y="2708275"/>
            <a:ext cx="4967287" cy="5762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Escape a las voluntades individuales.</a:t>
            </a:r>
            <a:endParaRPr lang="es-ES_tradnl" dirty="0"/>
          </a:p>
          <a:p>
            <a:pPr algn="ctr">
              <a:defRPr/>
            </a:pPr>
            <a:endParaRPr lang="en-US" dirty="0"/>
          </a:p>
        </p:txBody>
      </p:sp>
      <p:sp>
        <p:nvSpPr>
          <p:cNvPr id="6" name="Rectángulo redondeado 5"/>
          <p:cNvSpPr/>
          <p:nvPr/>
        </p:nvSpPr>
        <p:spPr>
          <a:xfrm>
            <a:off x="323850" y="3933825"/>
            <a:ext cx="3384550" cy="1655763"/>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defRPr/>
            </a:pPr>
            <a:r>
              <a:rPr lang="es-ES" dirty="0"/>
              <a:t>Prejuicio como elemento de motivación que posibilita a los individuos discriminar</a:t>
            </a:r>
            <a:endParaRPr lang="es-ES_tradnl" dirty="0"/>
          </a:p>
          <a:p>
            <a:pPr>
              <a:defRPr/>
            </a:pPr>
            <a:r>
              <a:rPr lang="es-ES" dirty="0"/>
              <a:t>	</a:t>
            </a:r>
            <a:r>
              <a:rPr lang="es-ES_tradnl" dirty="0"/>
              <a:t> </a:t>
            </a:r>
            <a:endParaRPr lang="en-US" dirty="0"/>
          </a:p>
        </p:txBody>
      </p:sp>
      <p:sp>
        <p:nvSpPr>
          <p:cNvPr id="9" name="Rectángulo redondeado 8"/>
          <p:cNvSpPr/>
          <p:nvPr/>
        </p:nvSpPr>
        <p:spPr>
          <a:xfrm>
            <a:off x="4211638" y="3644900"/>
            <a:ext cx="3744912" cy="10795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Anclado en relaciones sociales estructurales </a:t>
            </a:r>
          </a:p>
        </p:txBody>
      </p:sp>
      <p:sp>
        <p:nvSpPr>
          <p:cNvPr id="10" name="Rectángulo redondeado 9"/>
          <p:cNvSpPr/>
          <p:nvPr/>
        </p:nvSpPr>
        <p:spPr>
          <a:xfrm>
            <a:off x="4211638" y="5084763"/>
            <a:ext cx="3889375" cy="13684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 dirty="0"/>
              <a:t>Anclado en intereses de grupos sociales donde aquél ‘hace soportable’ y justificable formas extremas de explotación.</a:t>
            </a:r>
            <a:endParaRPr lang="en-US" dirty="0"/>
          </a:p>
        </p:txBody>
      </p:sp>
      <p:cxnSp>
        <p:nvCxnSpPr>
          <p:cNvPr id="13" name="Conector recto de flecha 12"/>
          <p:cNvCxnSpPr/>
          <p:nvPr/>
        </p:nvCxnSpPr>
        <p:spPr>
          <a:xfrm flipH="1">
            <a:off x="2916238" y="3284538"/>
            <a:ext cx="431800" cy="649287"/>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7" name="Conector recto de flecha 16"/>
          <p:cNvCxnSpPr/>
          <p:nvPr/>
        </p:nvCxnSpPr>
        <p:spPr>
          <a:xfrm flipV="1">
            <a:off x="3708400" y="4292600"/>
            <a:ext cx="576263" cy="2889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19" name="Conector recto de flecha 18"/>
          <p:cNvCxnSpPr/>
          <p:nvPr/>
        </p:nvCxnSpPr>
        <p:spPr>
          <a:xfrm>
            <a:off x="3708400" y="4581525"/>
            <a:ext cx="503238" cy="64770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16989167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undición">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undición">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4403</TotalTime>
  <Words>1668</Words>
  <Application>Microsoft Macintosh PowerPoint</Application>
  <PresentationFormat>Presentación en pantalla (4:3)</PresentationFormat>
  <Paragraphs>226</Paragraphs>
  <Slides>22</Slides>
  <Notes>4</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Fundición</vt:lpstr>
      <vt:lpstr>Presentación de PowerPoint</vt:lpstr>
      <vt:lpstr> Democracia y discriminación</vt:lpstr>
      <vt:lpstr>Derechos humanos y discriminación</vt:lpstr>
      <vt:lpstr> Construcción Democrática Hoy </vt:lpstr>
      <vt:lpstr>Logros y riesgos</vt:lpstr>
      <vt:lpstr> Discriminación como construcción social</vt:lpstr>
      <vt:lpstr> Discriminación: discursos y prácticas</vt:lpstr>
      <vt:lpstr> Complejidad del fenómeno  de la discriminación </vt:lpstr>
      <vt:lpstr> Discriminación como  mecanismo simbólico </vt:lpstr>
      <vt:lpstr>. Marco teórico de ENADIS</vt:lpstr>
      <vt:lpstr>. El otro como amenaza</vt:lpstr>
      <vt:lpstr> Cerca-Lejos</vt:lpstr>
      <vt:lpstr> Libertad Religiosa  y Libertad de Conciencia</vt:lpstr>
      <vt:lpstr>9. ENADIS 2005-a</vt:lpstr>
      <vt:lpstr>10. ENADIS 2005-b</vt:lpstr>
      <vt:lpstr> ENADIS 2010-a</vt:lpstr>
      <vt:lpstr>12. ENADIS 2010-b</vt:lpstr>
      <vt:lpstr> Discriminación a las minorías religiosas</vt:lpstr>
      <vt:lpstr> Derechos de las minorías religiosas</vt:lpstr>
      <vt:lpstr>19. Naturalización de la discriminación</vt:lpstr>
      <vt:lpstr> Reflexiones finales…</vt:lpstr>
      <vt:lpstr>25. Acciones sociales y de Estado complejas y plurales…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Asir Incertidumbres.</dc:title>
  <dc:creator>FIORELLA</dc:creator>
  <cp:lastModifiedBy>Judit Liwerant</cp:lastModifiedBy>
  <cp:revision>213</cp:revision>
  <cp:lastPrinted>2013-10-07T13:56:37Z</cp:lastPrinted>
  <dcterms:created xsi:type="dcterms:W3CDTF">2011-10-11T06:38:06Z</dcterms:created>
  <dcterms:modified xsi:type="dcterms:W3CDTF">2013-10-07T14:02:30Z</dcterms:modified>
</cp:coreProperties>
</file>